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4"/>
  </p:notesMasterIdLst>
  <p:sldIdLst>
    <p:sldId id="256" r:id="rId2"/>
    <p:sldId id="261" r:id="rId3"/>
    <p:sldId id="259" r:id="rId4"/>
    <p:sldId id="257" r:id="rId5"/>
    <p:sldId id="260" r:id="rId6"/>
    <p:sldId id="264" r:id="rId7"/>
    <p:sldId id="266" r:id="rId8"/>
    <p:sldId id="263" r:id="rId9"/>
    <p:sldId id="262" r:id="rId10"/>
    <p:sldId id="267" r:id="rId11"/>
    <p:sldId id="268" r:id="rId12"/>
    <p:sldId id="265" r:id="rId13"/>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8BBCF8-ED6A-4A5A-A9E8-85EF73E9053C}" v="93" dt="2019-06-04T16:11:50.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mperio SIA" userId="2212e4a5-0d41-43a2-8ce8-72ec3f600503" providerId="ADAL" clId="{FD0954EE-1676-4A5A-B538-FD62B70FFC90}"/>
    <pc:docChg chg="undo custSel addSld delSld modSld sldOrd">
      <pc:chgData name="Comperio SIA" userId="2212e4a5-0d41-43a2-8ce8-72ec3f600503" providerId="ADAL" clId="{FD0954EE-1676-4A5A-B538-FD62B70FFC90}" dt="2019-06-04T16:13:13.334" v="998" actId="20577"/>
      <pc:docMkLst>
        <pc:docMk/>
      </pc:docMkLst>
      <pc:sldChg chg="modSp">
        <pc:chgData name="Comperio SIA" userId="2212e4a5-0d41-43a2-8ce8-72ec3f600503" providerId="ADAL" clId="{FD0954EE-1676-4A5A-B538-FD62B70FFC90}" dt="2019-06-04T15:05:24.726" v="180" actId="2711"/>
        <pc:sldMkLst>
          <pc:docMk/>
          <pc:sldMk cId="699203590" sldId="256"/>
        </pc:sldMkLst>
        <pc:spChg chg="mod">
          <ac:chgData name="Comperio SIA" userId="2212e4a5-0d41-43a2-8ce8-72ec3f600503" providerId="ADAL" clId="{FD0954EE-1676-4A5A-B538-FD62B70FFC90}" dt="2019-06-04T15:05:24.726" v="180" actId="2711"/>
          <ac:spMkLst>
            <pc:docMk/>
            <pc:sldMk cId="699203590" sldId="256"/>
            <ac:spMk id="2" creationId="{00000000-0000-0000-0000-000000000000}"/>
          </ac:spMkLst>
        </pc:spChg>
      </pc:sldChg>
      <pc:sldChg chg="modSp">
        <pc:chgData name="Comperio SIA" userId="2212e4a5-0d41-43a2-8ce8-72ec3f600503" providerId="ADAL" clId="{FD0954EE-1676-4A5A-B538-FD62B70FFC90}" dt="2019-06-04T15:52:39.692" v="700" actId="1076"/>
        <pc:sldMkLst>
          <pc:docMk/>
          <pc:sldMk cId="1308581610" sldId="257"/>
        </pc:sldMkLst>
        <pc:spChg chg="mod">
          <ac:chgData name="Comperio SIA" userId="2212e4a5-0d41-43a2-8ce8-72ec3f600503" providerId="ADAL" clId="{FD0954EE-1676-4A5A-B538-FD62B70FFC90}" dt="2019-06-04T15:43:29.461" v="591" actId="207"/>
          <ac:spMkLst>
            <pc:docMk/>
            <pc:sldMk cId="1308581610" sldId="257"/>
            <ac:spMk id="2" creationId="{00000000-0000-0000-0000-000000000000}"/>
          </ac:spMkLst>
        </pc:spChg>
        <pc:spChg chg="mod">
          <ac:chgData name="Comperio SIA" userId="2212e4a5-0d41-43a2-8ce8-72ec3f600503" providerId="ADAL" clId="{FD0954EE-1676-4A5A-B538-FD62B70FFC90}" dt="2019-06-04T15:52:39.692" v="700" actId="1076"/>
          <ac:spMkLst>
            <pc:docMk/>
            <pc:sldMk cId="1308581610" sldId="257"/>
            <ac:spMk id="3" creationId="{00000000-0000-0000-0000-000000000000}"/>
          </ac:spMkLst>
        </pc:spChg>
      </pc:sldChg>
      <pc:sldChg chg="del">
        <pc:chgData name="Comperio SIA" userId="2212e4a5-0d41-43a2-8ce8-72ec3f600503" providerId="ADAL" clId="{FD0954EE-1676-4A5A-B538-FD62B70FFC90}" dt="2019-06-04T15:44:06.005" v="597" actId="2696"/>
        <pc:sldMkLst>
          <pc:docMk/>
          <pc:sldMk cId="2438369413" sldId="258"/>
        </pc:sldMkLst>
      </pc:sldChg>
      <pc:sldChg chg="modSp ord">
        <pc:chgData name="Comperio SIA" userId="2212e4a5-0d41-43a2-8ce8-72ec3f600503" providerId="ADAL" clId="{FD0954EE-1676-4A5A-B538-FD62B70FFC90}" dt="2019-06-04T15:53:19.341" v="704"/>
        <pc:sldMkLst>
          <pc:docMk/>
          <pc:sldMk cId="276902201" sldId="259"/>
        </pc:sldMkLst>
        <pc:spChg chg="mod">
          <ac:chgData name="Comperio SIA" userId="2212e4a5-0d41-43a2-8ce8-72ec3f600503" providerId="ADAL" clId="{FD0954EE-1676-4A5A-B538-FD62B70FFC90}" dt="2019-06-04T15:43:34.911" v="592" actId="207"/>
          <ac:spMkLst>
            <pc:docMk/>
            <pc:sldMk cId="276902201" sldId="259"/>
            <ac:spMk id="2" creationId="{00000000-0000-0000-0000-000000000000}"/>
          </ac:spMkLst>
        </pc:spChg>
        <pc:spChg chg="mod">
          <ac:chgData name="Comperio SIA" userId="2212e4a5-0d41-43a2-8ce8-72ec3f600503" providerId="ADAL" clId="{FD0954EE-1676-4A5A-B538-FD62B70FFC90}" dt="2019-06-04T15:10:44.055" v="197" actId="2711"/>
          <ac:spMkLst>
            <pc:docMk/>
            <pc:sldMk cId="276902201" sldId="259"/>
            <ac:spMk id="3" creationId="{00000000-0000-0000-0000-000000000000}"/>
          </ac:spMkLst>
        </pc:spChg>
      </pc:sldChg>
      <pc:sldChg chg="addSp delSp modSp">
        <pc:chgData name="Comperio SIA" userId="2212e4a5-0d41-43a2-8ce8-72ec3f600503" providerId="ADAL" clId="{FD0954EE-1676-4A5A-B538-FD62B70FFC90}" dt="2019-06-04T16:06:52.689" v="894" actId="6549"/>
        <pc:sldMkLst>
          <pc:docMk/>
          <pc:sldMk cId="1053497359" sldId="260"/>
        </pc:sldMkLst>
        <pc:spChg chg="mod">
          <ac:chgData name="Comperio SIA" userId="2212e4a5-0d41-43a2-8ce8-72ec3f600503" providerId="ADAL" clId="{FD0954EE-1676-4A5A-B538-FD62B70FFC90}" dt="2019-06-04T15:43:41.895" v="593" actId="207"/>
          <ac:spMkLst>
            <pc:docMk/>
            <pc:sldMk cId="1053497359" sldId="260"/>
            <ac:spMk id="2" creationId="{00000000-0000-0000-0000-000000000000}"/>
          </ac:spMkLst>
        </pc:spChg>
        <pc:spChg chg="add del mod">
          <ac:chgData name="Comperio SIA" userId="2212e4a5-0d41-43a2-8ce8-72ec3f600503" providerId="ADAL" clId="{FD0954EE-1676-4A5A-B538-FD62B70FFC90}" dt="2019-06-04T16:06:52.689" v="894" actId="6549"/>
          <ac:spMkLst>
            <pc:docMk/>
            <pc:sldMk cId="1053497359" sldId="260"/>
            <ac:spMk id="3" creationId="{00000000-0000-0000-0000-000000000000}"/>
          </ac:spMkLst>
        </pc:spChg>
        <pc:spChg chg="add del">
          <ac:chgData name="Comperio SIA" userId="2212e4a5-0d41-43a2-8ce8-72ec3f600503" providerId="ADAL" clId="{FD0954EE-1676-4A5A-B538-FD62B70FFC90}" dt="2019-06-04T15:14:22.172" v="304" actId="478"/>
          <ac:spMkLst>
            <pc:docMk/>
            <pc:sldMk cId="1053497359" sldId="260"/>
            <ac:spMk id="4" creationId="{E3E9E560-4C2A-4F6E-8B66-A7D48FFEB5AF}"/>
          </ac:spMkLst>
        </pc:spChg>
        <pc:spChg chg="add del mod">
          <ac:chgData name="Comperio SIA" userId="2212e4a5-0d41-43a2-8ce8-72ec3f600503" providerId="ADAL" clId="{FD0954EE-1676-4A5A-B538-FD62B70FFC90}" dt="2019-06-04T15:17:51.979" v="351" actId="478"/>
          <ac:spMkLst>
            <pc:docMk/>
            <pc:sldMk cId="1053497359" sldId="260"/>
            <ac:spMk id="8" creationId="{2A8C8BF9-7B19-49CF-BF0E-B08DCA3CB814}"/>
          </ac:spMkLst>
        </pc:spChg>
        <pc:spChg chg="add del mod">
          <ac:chgData name="Comperio SIA" userId="2212e4a5-0d41-43a2-8ce8-72ec3f600503" providerId="ADAL" clId="{FD0954EE-1676-4A5A-B538-FD62B70FFC90}" dt="2019-06-04T15:14:22.172" v="304" actId="478"/>
          <ac:spMkLst>
            <pc:docMk/>
            <pc:sldMk cId="1053497359" sldId="260"/>
            <ac:spMk id="9" creationId="{DE07BE4E-D9E2-47D5-B68C-C76997356CD5}"/>
          </ac:spMkLst>
        </pc:spChg>
        <pc:spChg chg="add mod">
          <ac:chgData name="Comperio SIA" userId="2212e4a5-0d41-43a2-8ce8-72ec3f600503" providerId="ADAL" clId="{FD0954EE-1676-4A5A-B538-FD62B70FFC90}" dt="2019-06-04T15:15:05.711" v="314"/>
          <ac:spMkLst>
            <pc:docMk/>
            <pc:sldMk cId="1053497359" sldId="260"/>
            <ac:spMk id="11" creationId="{86B5B45F-9021-4CC8-A972-2769EC7314A0}"/>
          </ac:spMkLst>
        </pc:spChg>
        <pc:picChg chg="add mod">
          <ac:chgData name="Comperio SIA" userId="2212e4a5-0d41-43a2-8ce8-72ec3f600503" providerId="ADAL" clId="{FD0954EE-1676-4A5A-B538-FD62B70FFC90}" dt="2019-06-04T15:18:38.634" v="364" actId="14100"/>
          <ac:picMkLst>
            <pc:docMk/>
            <pc:sldMk cId="1053497359" sldId="260"/>
            <ac:picMk id="5" creationId="{C8C05841-1CEE-45A6-B35C-65ED4C9C55AA}"/>
          </ac:picMkLst>
        </pc:picChg>
        <pc:picChg chg="add mod">
          <ac:chgData name="Comperio SIA" userId="2212e4a5-0d41-43a2-8ce8-72ec3f600503" providerId="ADAL" clId="{FD0954EE-1676-4A5A-B538-FD62B70FFC90}" dt="2019-06-04T15:18:40.870" v="365" actId="14100"/>
          <ac:picMkLst>
            <pc:docMk/>
            <pc:sldMk cId="1053497359" sldId="260"/>
            <ac:picMk id="7" creationId="{66A72A0E-3F87-4932-B225-F9F2B7CA192B}"/>
          </ac:picMkLst>
        </pc:picChg>
        <pc:picChg chg="add del">
          <ac:chgData name="Comperio SIA" userId="2212e4a5-0d41-43a2-8ce8-72ec3f600503" providerId="ADAL" clId="{FD0954EE-1676-4A5A-B538-FD62B70FFC90}" dt="2019-06-04T15:14:24.733" v="305" actId="478"/>
          <ac:picMkLst>
            <pc:docMk/>
            <pc:sldMk cId="1053497359" sldId="260"/>
            <ac:picMk id="2049" creationId="{03172C34-C9AD-494A-8659-C898BFD92733}"/>
          </ac:picMkLst>
        </pc:picChg>
      </pc:sldChg>
      <pc:sldChg chg="addSp modSp add ord">
        <pc:chgData name="Comperio SIA" userId="2212e4a5-0d41-43a2-8ce8-72ec3f600503" providerId="ADAL" clId="{FD0954EE-1676-4A5A-B538-FD62B70FFC90}" dt="2019-06-04T15:53:02.258" v="703" actId="2711"/>
        <pc:sldMkLst>
          <pc:docMk/>
          <pc:sldMk cId="3184712662" sldId="261"/>
        </pc:sldMkLst>
        <pc:spChg chg="mod">
          <ac:chgData name="Comperio SIA" userId="2212e4a5-0d41-43a2-8ce8-72ec3f600503" providerId="ADAL" clId="{FD0954EE-1676-4A5A-B538-FD62B70FFC90}" dt="2019-06-04T15:43:25.234" v="590" actId="207"/>
          <ac:spMkLst>
            <pc:docMk/>
            <pc:sldMk cId="3184712662" sldId="261"/>
            <ac:spMk id="2" creationId="{00000000-0000-0000-0000-000000000000}"/>
          </ac:spMkLst>
        </pc:spChg>
        <pc:spChg chg="mod">
          <ac:chgData name="Comperio SIA" userId="2212e4a5-0d41-43a2-8ce8-72ec3f600503" providerId="ADAL" clId="{FD0954EE-1676-4A5A-B538-FD62B70FFC90}" dt="2019-06-04T15:52:45.229" v="701" actId="1076"/>
          <ac:spMkLst>
            <pc:docMk/>
            <pc:sldMk cId="3184712662" sldId="261"/>
            <ac:spMk id="3" creationId="{00000000-0000-0000-0000-000000000000}"/>
          </ac:spMkLst>
        </pc:spChg>
        <pc:spChg chg="add mod">
          <ac:chgData name="Comperio SIA" userId="2212e4a5-0d41-43a2-8ce8-72ec3f600503" providerId="ADAL" clId="{FD0954EE-1676-4A5A-B538-FD62B70FFC90}" dt="2019-06-04T15:53:02.258" v="703" actId="2711"/>
          <ac:spMkLst>
            <pc:docMk/>
            <pc:sldMk cId="3184712662" sldId="261"/>
            <ac:spMk id="4" creationId="{55DF27ED-7685-41A8-B062-BC7240406DC0}"/>
          </ac:spMkLst>
        </pc:spChg>
        <pc:picChg chg="add mod">
          <ac:chgData name="Comperio SIA" userId="2212e4a5-0d41-43a2-8ce8-72ec3f600503" providerId="ADAL" clId="{FD0954EE-1676-4A5A-B538-FD62B70FFC90}" dt="2019-06-04T15:52:47.473" v="702" actId="1076"/>
          <ac:picMkLst>
            <pc:docMk/>
            <pc:sldMk cId="3184712662" sldId="261"/>
            <ac:picMk id="7" creationId="{10F2D1B3-94F4-45FB-9D74-AD3657DBD539}"/>
          </ac:picMkLst>
        </pc:picChg>
      </pc:sldChg>
      <pc:sldChg chg="addSp delSp modSp add ord">
        <pc:chgData name="Comperio SIA" userId="2212e4a5-0d41-43a2-8ce8-72ec3f600503" providerId="ADAL" clId="{FD0954EE-1676-4A5A-B538-FD62B70FFC90}" dt="2019-06-04T16:07:17.090" v="899" actId="114"/>
        <pc:sldMkLst>
          <pc:docMk/>
          <pc:sldMk cId="1477673786" sldId="262"/>
        </pc:sldMkLst>
        <pc:spChg chg="mod">
          <ac:chgData name="Comperio SIA" userId="2212e4a5-0d41-43a2-8ce8-72ec3f600503" providerId="ADAL" clId="{FD0954EE-1676-4A5A-B538-FD62B70FFC90}" dt="2019-06-04T15:43:45.901" v="594" actId="207"/>
          <ac:spMkLst>
            <pc:docMk/>
            <pc:sldMk cId="1477673786" sldId="262"/>
            <ac:spMk id="2" creationId="{00000000-0000-0000-0000-000000000000}"/>
          </ac:spMkLst>
        </pc:spChg>
        <pc:spChg chg="mod">
          <ac:chgData name="Comperio SIA" userId="2212e4a5-0d41-43a2-8ce8-72ec3f600503" providerId="ADAL" clId="{FD0954EE-1676-4A5A-B538-FD62B70FFC90}" dt="2019-06-04T16:07:17.090" v="899" actId="114"/>
          <ac:spMkLst>
            <pc:docMk/>
            <pc:sldMk cId="1477673786" sldId="262"/>
            <ac:spMk id="3" creationId="{00000000-0000-0000-0000-000000000000}"/>
          </ac:spMkLst>
        </pc:spChg>
        <pc:spChg chg="del mod">
          <ac:chgData name="Comperio SIA" userId="2212e4a5-0d41-43a2-8ce8-72ec3f600503" providerId="ADAL" clId="{FD0954EE-1676-4A5A-B538-FD62B70FFC90}" dt="2019-06-04T15:19:39.758" v="368" actId="478"/>
          <ac:spMkLst>
            <pc:docMk/>
            <pc:sldMk cId="1477673786" sldId="262"/>
            <ac:spMk id="8" creationId="{2A8C8BF9-7B19-49CF-BF0E-B08DCA3CB814}"/>
          </ac:spMkLst>
        </pc:spChg>
        <pc:spChg chg="mod">
          <ac:chgData name="Comperio SIA" userId="2212e4a5-0d41-43a2-8ce8-72ec3f600503" providerId="ADAL" clId="{FD0954EE-1676-4A5A-B538-FD62B70FFC90}" dt="2019-06-04T15:24:29.701" v="429" actId="20577"/>
          <ac:spMkLst>
            <pc:docMk/>
            <pc:sldMk cId="1477673786" sldId="262"/>
            <ac:spMk id="11" creationId="{86B5B45F-9021-4CC8-A972-2769EC7314A0}"/>
          </ac:spMkLst>
        </pc:spChg>
        <pc:picChg chg="del">
          <ac:chgData name="Comperio SIA" userId="2212e4a5-0d41-43a2-8ce8-72ec3f600503" providerId="ADAL" clId="{FD0954EE-1676-4A5A-B538-FD62B70FFC90}" dt="2019-06-04T15:21:03.035" v="399" actId="478"/>
          <ac:picMkLst>
            <pc:docMk/>
            <pc:sldMk cId="1477673786" sldId="262"/>
            <ac:picMk id="5" creationId="{C8C05841-1CEE-45A6-B35C-65ED4C9C55AA}"/>
          </ac:picMkLst>
        </pc:picChg>
        <pc:picChg chg="del">
          <ac:chgData name="Comperio SIA" userId="2212e4a5-0d41-43a2-8ce8-72ec3f600503" providerId="ADAL" clId="{FD0954EE-1676-4A5A-B538-FD62B70FFC90}" dt="2019-06-04T15:21:10.942" v="403" actId="478"/>
          <ac:picMkLst>
            <pc:docMk/>
            <pc:sldMk cId="1477673786" sldId="262"/>
            <ac:picMk id="7" creationId="{66A72A0E-3F87-4932-B225-F9F2B7CA192B}"/>
          </ac:picMkLst>
        </pc:picChg>
        <pc:picChg chg="add mod">
          <ac:chgData name="Comperio SIA" userId="2212e4a5-0d41-43a2-8ce8-72ec3f600503" providerId="ADAL" clId="{FD0954EE-1676-4A5A-B538-FD62B70FFC90}" dt="2019-06-04T15:24:59.654" v="434" actId="1076"/>
          <ac:picMkLst>
            <pc:docMk/>
            <pc:sldMk cId="1477673786" sldId="262"/>
            <ac:picMk id="10" creationId="{C1DB96F3-5652-421C-BF43-46A25583A4D0}"/>
          </ac:picMkLst>
        </pc:picChg>
      </pc:sldChg>
      <pc:sldChg chg="addSp delSp modSp add ord">
        <pc:chgData name="Comperio SIA" userId="2212e4a5-0d41-43a2-8ce8-72ec3f600503" providerId="ADAL" clId="{FD0954EE-1676-4A5A-B538-FD62B70FFC90}" dt="2019-06-04T16:07:12.051" v="898" actId="114"/>
        <pc:sldMkLst>
          <pc:docMk/>
          <pc:sldMk cId="194738074" sldId="263"/>
        </pc:sldMkLst>
        <pc:spChg chg="mod">
          <ac:chgData name="Comperio SIA" userId="2212e4a5-0d41-43a2-8ce8-72ec3f600503" providerId="ADAL" clId="{FD0954EE-1676-4A5A-B538-FD62B70FFC90}" dt="2019-06-04T15:43:53.174" v="595" actId="207"/>
          <ac:spMkLst>
            <pc:docMk/>
            <pc:sldMk cId="194738074" sldId="263"/>
            <ac:spMk id="2" creationId="{00000000-0000-0000-0000-000000000000}"/>
          </ac:spMkLst>
        </pc:spChg>
        <pc:spChg chg="mod">
          <ac:chgData name="Comperio SIA" userId="2212e4a5-0d41-43a2-8ce8-72ec3f600503" providerId="ADAL" clId="{FD0954EE-1676-4A5A-B538-FD62B70FFC90}" dt="2019-06-04T16:07:12.051" v="898" actId="114"/>
          <ac:spMkLst>
            <pc:docMk/>
            <pc:sldMk cId="194738074" sldId="263"/>
            <ac:spMk id="3" creationId="{00000000-0000-0000-0000-000000000000}"/>
          </ac:spMkLst>
        </pc:spChg>
        <pc:spChg chg="mod">
          <ac:chgData name="Comperio SIA" userId="2212e4a5-0d41-43a2-8ce8-72ec3f600503" providerId="ADAL" clId="{FD0954EE-1676-4A5A-B538-FD62B70FFC90}" dt="2019-06-04T15:35:19.076" v="534" actId="2711"/>
          <ac:spMkLst>
            <pc:docMk/>
            <pc:sldMk cId="194738074" sldId="263"/>
            <ac:spMk id="11" creationId="{86B5B45F-9021-4CC8-A972-2769EC7314A0}"/>
          </ac:spMkLst>
        </pc:spChg>
        <pc:picChg chg="add mod">
          <ac:chgData name="Comperio SIA" userId="2212e4a5-0d41-43a2-8ce8-72ec3f600503" providerId="ADAL" clId="{FD0954EE-1676-4A5A-B538-FD62B70FFC90}" dt="2019-06-04T15:35:54.848" v="535" actId="1076"/>
          <ac:picMkLst>
            <pc:docMk/>
            <pc:sldMk cId="194738074" sldId="263"/>
            <ac:picMk id="8" creationId="{F2F72DBB-0066-4E6D-BF8A-B734901587D7}"/>
          </ac:picMkLst>
        </pc:picChg>
        <pc:picChg chg="del">
          <ac:chgData name="Comperio SIA" userId="2212e4a5-0d41-43a2-8ce8-72ec3f600503" providerId="ADAL" clId="{FD0954EE-1676-4A5A-B538-FD62B70FFC90}" dt="2019-06-04T15:33:04.103" v="505" actId="478"/>
          <ac:picMkLst>
            <pc:docMk/>
            <pc:sldMk cId="194738074" sldId="263"/>
            <ac:picMk id="10" creationId="{C1DB96F3-5652-421C-BF43-46A25583A4D0}"/>
          </ac:picMkLst>
        </pc:picChg>
      </pc:sldChg>
      <pc:sldChg chg="add del">
        <pc:chgData name="Comperio SIA" userId="2212e4a5-0d41-43a2-8ce8-72ec3f600503" providerId="ADAL" clId="{FD0954EE-1676-4A5A-B538-FD62B70FFC90}" dt="2019-06-04T15:32:34.581" v="488"/>
        <pc:sldMkLst>
          <pc:docMk/>
          <pc:sldMk cId="1247287952" sldId="264"/>
        </pc:sldMkLst>
      </pc:sldChg>
      <pc:sldChg chg="addSp delSp modSp add">
        <pc:chgData name="Comperio SIA" userId="2212e4a5-0d41-43a2-8ce8-72ec3f600503" providerId="ADAL" clId="{FD0954EE-1676-4A5A-B538-FD62B70FFC90}" dt="2019-06-04T16:06:59.661" v="896" actId="1076"/>
        <pc:sldMkLst>
          <pc:docMk/>
          <pc:sldMk cId="2822363953" sldId="264"/>
        </pc:sldMkLst>
        <pc:spChg chg="mod">
          <ac:chgData name="Comperio SIA" userId="2212e4a5-0d41-43a2-8ce8-72ec3f600503" providerId="ADAL" clId="{FD0954EE-1676-4A5A-B538-FD62B70FFC90}" dt="2019-06-04T15:45:14" v="646" actId="20577"/>
          <ac:spMkLst>
            <pc:docMk/>
            <pc:sldMk cId="2822363953" sldId="264"/>
            <ac:spMk id="2" creationId="{00000000-0000-0000-0000-000000000000}"/>
          </ac:spMkLst>
        </pc:spChg>
        <pc:spChg chg="mod">
          <ac:chgData name="Comperio SIA" userId="2212e4a5-0d41-43a2-8ce8-72ec3f600503" providerId="ADAL" clId="{FD0954EE-1676-4A5A-B538-FD62B70FFC90}" dt="2019-06-04T16:06:59.661" v="896" actId="1076"/>
          <ac:spMkLst>
            <pc:docMk/>
            <pc:sldMk cId="2822363953" sldId="264"/>
            <ac:spMk id="3" creationId="{00000000-0000-0000-0000-000000000000}"/>
          </ac:spMkLst>
        </pc:spChg>
        <pc:spChg chg="mod">
          <ac:chgData name="Comperio SIA" userId="2212e4a5-0d41-43a2-8ce8-72ec3f600503" providerId="ADAL" clId="{FD0954EE-1676-4A5A-B538-FD62B70FFC90}" dt="2019-06-04T15:54:39.981" v="717" actId="1076"/>
          <ac:spMkLst>
            <pc:docMk/>
            <pc:sldMk cId="2822363953" sldId="264"/>
            <ac:spMk id="11" creationId="{86B5B45F-9021-4CC8-A972-2769EC7314A0}"/>
          </ac:spMkLst>
        </pc:spChg>
        <pc:picChg chg="add mod">
          <ac:chgData name="Comperio SIA" userId="2212e4a5-0d41-43a2-8ce8-72ec3f600503" providerId="ADAL" clId="{FD0954EE-1676-4A5A-B538-FD62B70FFC90}" dt="2019-06-04T15:54:26.985" v="714" actId="1076"/>
          <ac:picMkLst>
            <pc:docMk/>
            <pc:sldMk cId="2822363953" sldId="264"/>
            <ac:picMk id="7" creationId="{B8EE77BD-03E9-4A30-BA83-5CE0FF5870D6}"/>
          </ac:picMkLst>
        </pc:picChg>
        <pc:picChg chg="del">
          <ac:chgData name="Comperio SIA" userId="2212e4a5-0d41-43a2-8ce8-72ec3f600503" providerId="ADAL" clId="{FD0954EE-1676-4A5A-B538-FD62B70FFC90}" dt="2019-06-04T15:38:02.888" v="563" actId="478"/>
          <ac:picMkLst>
            <pc:docMk/>
            <pc:sldMk cId="2822363953" sldId="264"/>
            <ac:picMk id="8" creationId="{F2F72DBB-0066-4E6D-BF8A-B734901587D7}"/>
          </ac:picMkLst>
        </pc:picChg>
        <pc:picChg chg="add del mod">
          <ac:chgData name="Comperio SIA" userId="2212e4a5-0d41-43a2-8ce8-72ec3f600503" providerId="ADAL" clId="{FD0954EE-1676-4A5A-B538-FD62B70FFC90}" dt="2019-06-04T15:49:34.953" v="683" actId="478"/>
          <ac:picMkLst>
            <pc:docMk/>
            <pc:sldMk cId="2822363953" sldId="264"/>
            <ac:picMk id="9" creationId="{90E53C6C-3937-499B-B409-7C0288ED1632}"/>
          </ac:picMkLst>
        </pc:picChg>
      </pc:sldChg>
      <pc:sldChg chg="addSp delSp modSp add">
        <pc:chgData name="Comperio SIA" userId="2212e4a5-0d41-43a2-8ce8-72ec3f600503" providerId="ADAL" clId="{FD0954EE-1676-4A5A-B538-FD62B70FFC90}" dt="2019-06-04T15:43:12.556" v="589" actId="1076"/>
        <pc:sldMkLst>
          <pc:docMk/>
          <pc:sldMk cId="3416668671" sldId="265"/>
        </pc:sldMkLst>
        <pc:picChg chg="del">
          <ac:chgData name="Comperio SIA" userId="2212e4a5-0d41-43a2-8ce8-72ec3f600503" providerId="ADAL" clId="{FD0954EE-1676-4A5A-B538-FD62B70FFC90}" dt="2019-06-04T15:43:02.728" v="587" actId="478"/>
          <ac:picMkLst>
            <pc:docMk/>
            <pc:sldMk cId="3416668671" sldId="265"/>
            <ac:picMk id="4" creationId="{00000000-0000-0000-0000-000000000000}"/>
          </ac:picMkLst>
        </pc:picChg>
        <pc:picChg chg="add mod">
          <ac:chgData name="Comperio SIA" userId="2212e4a5-0d41-43a2-8ce8-72ec3f600503" providerId="ADAL" clId="{FD0954EE-1676-4A5A-B538-FD62B70FFC90}" dt="2019-06-04T15:43:12.556" v="589" actId="1076"/>
          <ac:picMkLst>
            <pc:docMk/>
            <pc:sldMk cId="3416668671" sldId="265"/>
            <ac:picMk id="7" creationId="{9CBFBDC6-753E-4277-84EF-E7280441E31D}"/>
          </ac:picMkLst>
        </pc:picChg>
      </pc:sldChg>
      <pc:sldChg chg="modSp add">
        <pc:chgData name="Comperio SIA" userId="2212e4a5-0d41-43a2-8ce8-72ec3f600503" providerId="ADAL" clId="{FD0954EE-1676-4A5A-B538-FD62B70FFC90}" dt="2019-06-04T16:07:05.635" v="897" actId="114"/>
        <pc:sldMkLst>
          <pc:docMk/>
          <pc:sldMk cId="2659588774" sldId="266"/>
        </pc:sldMkLst>
        <pc:spChg chg="mod">
          <ac:chgData name="Comperio SIA" userId="2212e4a5-0d41-43a2-8ce8-72ec3f600503" providerId="ADAL" clId="{FD0954EE-1676-4A5A-B538-FD62B70FFC90}" dt="2019-06-04T16:07:05.635" v="897" actId="114"/>
          <ac:spMkLst>
            <pc:docMk/>
            <pc:sldMk cId="2659588774" sldId="266"/>
            <ac:spMk id="3" creationId="{00000000-0000-0000-0000-000000000000}"/>
          </ac:spMkLst>
        </pc:spChg>
      </pc:sldChg>
      <pc:sldChg chg="addSp delSp modSp add">
        <pc:chgData name="Comperio SIA" userId="2212e4a5-0d41-43a2-8ce8-72ec3f600503" providerId="ADAL" clId="{FD0954EE-1676-4A5A-B538-FD62B70FFC90}" dt="2019-06-04T16:07:22.507" v="900" actId="114"/>
        <pc:sldMkLst>
          <pc:docMk/>
          <pc:sldMk cId="1258409367" sldId="267"/>
        </pc:sldMkLst>
        <pc:spChg chg="mod">
          <ac:chgData name="Comperio SIA" userId="2212e4a5-0d41-43a2-8ce8-72ec3f600503" providerId="ADAL" clId="{FD0954EE-1676-4A5A-B538-FD62B70FFC90}" dt="2019-06-04T15:56:04.779" v="790" actId="27636"/>
          <ac:spMkLst>
            <pc:docMk/>
            <pc:sldMk cId="1258409367" sldId="267"/>
            <ac:spMk id="2" creationId="{00000000-0000-0000-0000-000000000000}"/>
          </ac:spMkLst>
        </pc:spChg>
        <pc:spChg chg="mod">
          <ac:chgData name="Comperio SIA" userId="2212e4a5-0d41-43a2-8ce8-72ec3f600503" providerId="ADAL" clId="{FD0954EE-1676-4A5A-B538-FD62B70FFC90}" dt="2019-06-04T16:07:22.507" v="900" actId="114"/>
          <ac:spMkLst>
            <pc:docMk/>
            <pc:sldMk cId="1258409367" sldId="267"/>
            <ac:spMk id="3" creationId="{00000000-0000-0000-0000-000000000000}"/>
          </ac:spMkLst>
        </pc:spChg>
        <pc:spChg chg="mod">
          <ac:chgData name="Comperio SIA" userId="2212e4a5-0d41-43a2-8ce8-72ec3f600503" providerId="ADAL" clId="{FD0954EE-1676-4A5A-B538-FD62B70FFC90}" dt="2019-06-04T15:56:47.709" v="792"/>
          <ac:spMkLst>
            <pc:docMk/>
            <pc:sldMk cId="1258409367" sldId="267"/>
            <ac:spMk id="11" creationId="{86B5B45F-9021-4CC8-A972-2769EC7314A0}"/>
          </ac:spMkLst>
        </pc:spChg>
        <pc:picChg chg="add mod">
          <ac:chgData name="Comperio SIA" userId="2212e4a5-0d41-43a2-8ce8-72ec3f600503" providerId="ADAL" clId="{FD0954EE-1676-4A5A-B538-FD62B70FFC90}" dt="2019-06-04T16:00:47.277" v="892" actId="1076"/>
          <ac:picMkLst>
            <pc:docMk/>
            <pc:sldMk cId="1258409367" sldId="267"/>
            <ac:picMk id="8" creationId="{B94A361A-5319-453D-9205-2405613C7D33}"/>
          </ac:picMkLst>
        </pc:picChg>
        <pc:picChg chg="del">
          <ac:chgData name="Comperio SIA" userId="2212e4a5-0d41-43a2-8ce8-72ec3f600503" providerId="ADAL" clId="{FD0954EE-1676-4A5A-B538-FD62B70FFC90}" dt="2019-06-04T16:00:41.840" v="890" actId="478"/>
          <ac:picMkLst>
            <pc:docMk/>
            <pc:sldMk cId="1258409367" sldId="267"/>
            <ac:picMk id="10" creationId="{C1DB96F3-5652-421C-BF43-46A25583A4D0}"/>
          </ac:picMkLst>
        </pc:picChg>
      </pc:sldChg>
      <pc:sldChg chg="delSp modSp add">
        <pc:chgData name="Comperio SIA" userId="2212e4a5-0d41-43a2-8ce8-72ec3f600503" providerId="ADAL" clId="{FD0954EE-1676-4A5A-B538-FD62B70FFC90}" dt="2019-06-04T16:13:13.334" v="998" actId="20577"/>
        <pc:sldMkLst>
          <pc:docMk/>
          <pc:sldMk cId="4109087797" sldId="268"/>
        </pc:sldMkLst>
        <pc:spChg chg="mod">
          <ac:chgData name="Comperio SIA" userId="2212e4a5-0d41-43a2-8ce8-72ec3f600503" providerId="ADAL" clId="{FD0954EE-1676-4A5A-B538-FD62B70FFC90}" dt="2019-06-04T16:13:13.334" v="998" actId="20577"/>
          <ac:spMkLst>
            <pc:docMk/>
            <pc:sldMk cId="4109087797" sldId="268"/>
            <ac:spMk id="2" creationId="{00000000-0000-0000-0000-000000000000}"/>
          </ac:spMkLst>
        </pc:spChg>
        <pc:spChg chg="mod">
          <ac:chgData name="Comperio SIA" userId="2212e4a5-0d41-43a2-8ce8-72ec3f600503" providerId="ADAL" clId="{FD0954EE-1676-4A5A-B538-FD62B70FFC90}" dt="2019-06-04T16:13:01.333" v="990" actId="27636"/>
          <ac:spMkLst>
            <pc:docMk/>
            <pc:sldMk cId="4109087797" sldId="268"/>
            <ac:spMk id="3" creationId="{00000000-0000-0000-0000-000000000000}"/>
          </ac:spMkLst>
        </pc:spChg>
        <pc:picChg chg="del">
          <ac:chgData name="Comperio SIA" userId="2212e4a5-0d41-43a2-8ce8-72ec3f600503" providerId="ADAL" clId="{FD0954EE-1676-4A5A-B538-FD62B70FFC90}" dt="2019-06-04T16:08:13.286" v="929" actId="478"/>
          <ac:picMkLst>
            <pc:docMk/>
            <pc:sldMk cId="4109087797" sldId="268"/>
            <ac:picMk id="8" creationId="{B94A361A-5319-453D-9205-2405613C7D3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FDF53A-8A12-4591-A7B1-FDEA22487707}" type="datetimeFigureOut">
              <a:rPr lang="lv-LV" smtClean="0"/>
              <a:t>04.06.2019</a:t>
            </a:fld>
            <a:endParaRPr lang="lv-LV"/>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2AE158-B21B-4796-839F-FEEFE0D4F2A8}" type="slidenum">
              <a:rPr lang="lv-LV" smtClean="0"/>
              <a:t>‹#›</a:t>
            </a:fld>
            <a:endParaRPr lang="lv-LV"/>
          </a:p>
        </p:txBody>
      </p:sp>
    </p:spTree>
    <p:extLst>
      <p:ext uri="{BB962C8B-B14F-4D97-AF65-F5344CB8AC3E}">
        <p14:creationId xmlns:p14="http://schemas.microsoft.com/office/powerpoint/2010/main" val="3635246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9A2FE564-297A-4916-A7B0-4B3EB13189EF}" type="slidenum">
              <a:rPr lang="lv-LV" smtClean="0"/>
              <a:t>12</a:t>
            </a:fld>
            <a:endParaRPr lang="lv-LV"/>
          </a:p>
        </p:txBody>
      </p:sp>
    </p:spTree>
    <p:extLst>
      <p:ext uri="{BB962C8B-B14F-4D97-AF65-F5344CB8AC3E}">
        <p14:creationId xmlns:p14="http://schemas.microsoft.com/office/powerpoint/2010/main" val="1247411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89EB45AB-7556-49B3-BDF2-4246A8B3494C}" type="datetimeFigureOut">
              <a:rPr lang="lv-LV" smtClean="0"/>
              <a:t>04.06.2019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3459627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89EB45AB-7556-49B3-BDF2-4246A8B3494C}" type="datetimeFigureOut">
              <a:rPr lang="lv-LV" smtClean="0"/>
              <a:t>04.06.2019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1110023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EB45AB-7556-49B3-BDF2-4246A8B3494C}" type="datetimeFigureOut">
              <a:rPr lang="lv-LV" smtClean="0"/>
              <a:t>04.06.2019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2299540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89EB45AB-7556-49B3-BDF2-4246A8B3494C}" type="datetimeFigureOut">
              <a:rPr lang="lv-LV" smtClean="0"/>
              <a:t>04.06.2019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328161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89EB45AB-7556-49B3-BDF2-4246A8B3494C}" type="datetimeFigureOut">
              <a:rPr lang="lv-LV" smtClean="0"/>
              <a:t>04.06.2019</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4017073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89EB45AB-7556-49B3-BDF2-4246A8B3494C}" type="datetimeFigureOut">
              <a:rPr lang="lv-LV" smtClean="0"/>
              <a:t>04.06.2019</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2304340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EB45AB-7556-49B3-BDF2-4246A8B3494C}" type="datetimeFigureOut">
              <a:rPr lang="lv-LV" smtClean="0"/>
              <a:t>04.06.2019</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4096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EB45AB-7556-49B3-BDF2-4246A8B3494C}" type="datetimeFigureOut">
              <a:rPr lang="lv-LV" smtClean="0"/>
              <a:t>04.06.2019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2866185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EB45AB-7556-49B3-BDF2-4246A8B3494C}" type="datetimeFigureOut">
              <a:rPr lang="lv-LV" smtClean="0"/>
              <a:t>04.06.2019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263411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89EB45AB-7556-49B3-BDF2-4246A8B3494C}" type="datetimeFigureOut">
              <a:rPr lang="lv-LV" smtClean="0"/>
              <a:t>04.06.2019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76526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89EB45AB-7556-49B3-BDF2-4246A8B3494C}" type="datetimeFigureOut">
              <a:rPr lang="lv-LV" smtClean="0"/>
              <a:t>04.06.2019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37AB03A-EA7E-4040-BD90-A546C720A94B}" type="slidenum">
              <a:rPr lang="lv-LV" smtClean="0"/>
              <a:t>‹#›</a:t>
            </a:fld>
            <a:endParaRPr lang="lv-LV"/>
          </a:p>
        </p:txBody>
      </p:sp>
    </p:spTree>
    <p:extLst>
      <p:ext uri="{BB962C8B-B14F-4D97-AF65-F5344CB8AC3E}">
        <p14:creationId xmlns:p14="http://schemas.microsoft.com/office/powerpoint/2010/main" val="1633959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B45AB-7556-49B3-BDF2-4246A8B3494C}" type="datetimeFigureOut">
              <a:rPr lang="lv-LV" smtClean="0"/>
              <a:t>04.06.2019</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7AB03A-EA7E-4040-BD90-A546C720A94B}" type="slidenum">
              <a:rPr lang="lv-LV" smtClean="0"/>
              <a:t>‹#›</a:t>
            </a:fld>
            <a:endParaRPr lang="lv-LV"/>
          </a:p>
        </p:txBody>
      </p:sp>
    </p:spTree>
    <p:extLst>
      <p:ext uri="{BB962C8B-B14F-4D97-AF65-F5344CB8AC3E}">
        <p14:creationId xmlns:p14="http://schemas.microsoft.com/office/powerpoint/2010/main" val="84866772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c.europa.eu/growth/smes/support/sme-week_en" TargetMode="External"/><Relationship Id="rId2" Type="http://schemas.openxmlformats.org/officeDocument/2006/relationships/hyperlink" Target="https://ec.europa.eu/growth/smes/business-friendly-environment/small-business-act/sme-assembly_en" TargetMode="Externa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ec.europa.eu/growth/smes/support/enterprise-promotion-awards_en"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hyperlink" Target="http://www.innofest.co/"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hyperlink" Target="http://www.acorns.ie/"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www.ebeh.gr/"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hyperlink" Target="http://www.derotterdamsezaak.nl/"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hyperlink" Target="http://www.apb.pt/"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hyperlink" Target="http://www.vhsj.dk/"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hyperlink" Target="https://blogs.ec.europa.eu/promotingenterprise/files/2017/11/EEPA_2017_Compendium_Brochure_en.pdf" TargetMode="External"/><Relationship Id="rId2" Type="http://schemas.openxmlformats.org/officeDocument/2006/relationships/hyperlink" Target="https://blogs.ec.europa.eu/promotingenterprise/files/2018/11/EEPA_2018_Compendium_Brochure_EN_WEB_FINAL_V3.pdf" TargetMode="External"/><Relationship Id="rId1" Type="http://schemas.openxmlformats.org/officeDocument/2006/relationships/slideLayout" Target="../slideLayouts/slideLayout2.xml"/><Relationship Id="rId6" Type="http://schemas.openxmlformats.org/officeDocument/2006/relationships/hyperlink" Target="http://www.vhsj.dk/" TargetMode="External"/><Relationship Id="rId5" Type="http://schemas.openxmlformats.org/officeDocument/2006/relationships/image" Target="../media/image2.jpg"/><Relationship Id="rId4" Type="http://schemas.openxmlformats.org/officeDocument/2006/relationships/hyperlink" Target="https://blogs.ec.europa.eu/promotingenterprise/files/2016/11/EEPA-Compendium-2016_en.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savieniba.lv/" TargetMode="External"/><Relationship Id="rId4" Type="http://schemas.openxmlformats.org/officeDocument/2006/relationships/hyperlink" Target="mailto:gunta@comperio.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182" y="2996952"/>
            <a:ext cx="7772400" cy="1728192"/>
          </a:xfrm>
        </p:spPr>
        <p:txBody>
          <a:bodyPr>
            <a:normAutofit fontScale="90000"/>
          </a:bodyPr>
          <a:lstStyle/>
          <a:p>
            <a:r>
              <a:rPr lang="en-GB" sz="3100" b="1" dirty="0">
                <a:latin typeface="Georgia" panose="02040502050405020303" pitchFamily="18" charset="0"/>
              </a:rPr>
              <a:t>Regional SME support strategies – </a:t>
            </a:r>
            <a:br>
              <a:rPr lang="lv-LV" sz="3100" b="1" dirty="0">
                <a:latin typeface="Georgia" panose="02040502050405020303" pitchFamily="18" charset="0"/>
              </a:rPr>
            </a:br>
            <a:r>
              <a:rPr lang="en-GB" sz="3100" b="1" dirty="0">
                <a:latin typeface="Georgia" panose="02040502050405020303" pitchFamily="18" charset="0"/>
              </a:rPr>
              <a:t>best practise examples from </a:t>
            </a:r>
            <a:br>
              <a:rPr lang="lv-LV" sz="3100" b="1" dirty="0">
                <a:latin typeface="Georgia" panose="02040502050405020303" pitchFamily="18" charset="0"/>
              </a:rPr>
            </a:br>
            <a:r>
              <a:rPr lang="en-GB" sz="3100" b="1" dirty="0">
                <a:latin typeface="Georgia" panose="02040502050405020303" pitchFamily="18" charset="0"/>
              </a:rPr>
              <a:t>European </a:t>
            </a:r>
            <a:r>
              <a:rPr lang="lv-LV" sz="3100" b="1" dirty="0">
                <a:latin typeface="Georgia" panose="02040502050405020303" pitchFamily="18" charset="0"/>
              </a:rPr>
              <a:t>Enterprise </a:t>
            </a:r>
            <a:r>
              <a:rPr lang="lv-LV" sz="3100" b="1" dirty="0" err="1">
                <a:latin typeface="Georgia" panose="02040502050405020303" pitchFamily="18" charset="0"/>
              </a:rPr>
              <a:t>Promotion</a:t>
            </a:r>
            <a:r>
              <a:rPr lang="lv-LV" sz="3100" b="1" dirty="0">
                <a:latin typeface="Georgia" panose="02040502050405020303" pitchFamily="18" charset="0"/>
              </a:rPr>
              <a:t> </a:t>
            </a:r>
            <a:r>
              <a:rPr lang="lv-LV" sz="3100" b="1" dirty="0" err="1">
                <a:latin typeface="Georgia" panose="02040502050405020303" pitchFamily="18" charset="0"/>
              </a:rPr>
              <a:t>Awards</a:t>
            </a:r>
            <a:r>
              <a:rPr lang="lv-LV" sz="3100" b="1" dirty="0">
                <a:latin typeface="Georgia" panose="02040502050405020303" pitchFamily="18" charset="0"/>
              </a:rPr>
              <a:t> </a:t>
            </a:r>
            <a:br>
              <a:rPr lang="lv-LV" dirty="0">
                <a:latin typeface="Georgia" panose="02040502050405020303" pitchFamily="18" charset="0"/>
              </a:rPr>
            </a:br>
            <a:r>
              <a:rPr lang="lv-LV" sz="2400" b="1" dirty="0" err="1">
                <a:solidFill>
                  <a:schemeClr val="accent6">
                    <a:lumMod val="75000"/>
                  </a:schemeClr>
                </a:solidFill>
                <a:latin typeface="Georgia" pitchFamily="18" charset="0"/>
              </a:rPr>
              <a:t>Qazakh</a:t>
            </a:r>
            <a:r>
              <a:rPr lang="lv-LV" sz="2400" b="1" dirty="0">
                <a:solidFill>
                  <a:schemeClr val="accent6">
                    <a:lumMod val="75000"/>
                  </a:schemeClr>
                </a:solidFill>
                <a:latin typeface="Georgia" pitchFamily="18" charset="0"/>
              </a:rPr>
              <a:t>, </a:t>
            </a:r>
            <a:r>
              <a:rPr lang="lv-LV" sz="2400" b="1" dirty="0" err="1">
                <a:solidFill>
                  <a:schemeClr val="accent6">
                    <a:lumMod val="75000"/>
                  </a:schemeClr>
                </a:solidFill>
                <a:latin typeface="Georgia" pitchFamily="18" charset="0"/>
              </a:rPr>
              <a:t>June</a:t>
            </a:r>
            <a:r>
              <a:rPr lang="lv-LV" sz="2400" b="1" dirty="0">
                <a:solidFill>
                  <a:schemeClr val="accent6">
                    <a:lumMod val="75000"/>
                  </a:schemeClr>
                </a:solidFill>
                <a:latin typeface="Georgia" pitchFamily="18" charset="0"/>
              </a:rPr>
              <a:t> 17</a:t>
            </a:r>
          </a:p>
        </p:txBody>
      </p:sp>
      <p:sp>
        <p:nvSpPr>
          <p:cNvPr id="3" name="Subtitle 2"/>
          <p:cNvSpPr>
            <a:spLocks noGrp="1"/>
          </p:cNvSpPr>
          <p:nvPr>
            <p:ph type="subTitle" idx="1"/>
          </p:nvPr>
        </p:nvSpPr>
        <p:spPr>
          <a:xfrm>
            <a:off x="683568" y="5301208"/>
            <a:ext cx="7848872" cy="1368152"/>
          </a:xfrm>
        </p:spPr>
        <p:txBody>
          <a:bodyPr>
            <a:normAutofit fontScale="47500" lnSpcReduction="20000"/>
          </a:bodyPr>
          <a:lstStyle/>
          <a:p>
            <a:pPr algn="just">
              <a:spcBef>
                <a:spcPts val="0"/>
              </a:spcBef>
            </a:pPr>
            <a:r>
              <a:rPr lang="en-GB" dirty="0">
                <a:latin typeface="Georgia" panose="02040502050405020303" pitchFamily="18" charset="0"/>
              </a:rPr>
              <a:t>The project “</a:t>
            </a:r>
            <a:r>
              <a:rPr lang="en-GB" b="1" dirty="0">
                <a:latin typeface="Georgia" panose="02040502050405020303" pitchFamily="18" charset="0"/>
              </a:rPr>
              <a:t>Development of SME strategies and its impact on regional SMEs</a:t>
            </a:r>
            <a:r>
              <a:rPr lang="en-GB" dirty="0">
                <a:latin typeface="Georgia" panose="02040502050405020303" pitchFamily="18" charset="0"/>
              </a:rPr>
              <a:t>” benefits from support through the EaP Civil Society Forum Re-granting Scheme (FSTP) and is funded by the European Union as part of its support to civil society in the region. This material has been produced with the assistance of the European Union. The contents of this publication are the sole responsibility of project implementing partners and do not necessarily reflect the views of the European Union.</a:t>
            </a:r>
            <a:endParaRPr lang="lv-LV" dirty="0">
              <a:latin typeface="Georgia" panose="02040502050405020303" pitchFamily="18" charset="0"/>
            </a:endParaRPr>
          </a:p>
          <a:p>
            <a:pPr algn="just">
              <a:spcBef>
                <a:spcPts val="0"/>
              </a:spcBef>
            </a:pPr>
            <a:endParaRPr lang="lv-LV" sz="1600" dirty="0">
              <a:latin typeface="Georgia" pitchFamily="18" charset="0"/>
            </a:endParaRPr>
          </a:p>
        </p:txBody>
      </p:sp>
      <p:pic>
        <p:nvPicPr>
          <p:cNvPr id="5" name="Picture 4">
            <a:extLst>
              <a:ext uri="{FF2B5EF4-FFF2-40B4-BE49-F238E27FC236}">
                <a16:creationId xmlns:a16="http://schemas.microsoft.com/office/drawing/2014/main" id="{607EDE54-AD1B-4CCA-9493-5B6314D9E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650" y="0"/>
            <a:ext cx="8268699" cy="2989914"/>
          </a:xfrm>
          <a:prstGeom prst="rect">
            <a:avLst/>
          </a:prstGeom>
        </p:spPr>
      </p:pic>
    </p:spTree>
    <p:extLst>
      <p:ext uri="{BB962C8B-B14F-4D97-AF65-F5344CB8AC3E}">
        <p14:creationId xmlns:p14="http://schemas.microsoft.com/office/powerpoint/2010/main" val="699203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l"/>
            <a:r>
              <a:rPr lang="en-GB" sz="2800" b="1" dirty="0">
                <a:solidFill>
                  <a:schemeClr val="tx2">
                    <a:lumMod val="60000"/>
                    <a:lumOff val="40000"/>
                  </a:schemeClr>
                </a:solidFill>
                <a:latin typeface="Georgia" panose="02040502050405020303" pitchFamily="18" charset="0"/>
              </a:rPr>
              <a:t>EUROPEAN ENTERPRISE PROMOTION AWARD </a:t>
            </a:r>
            <a:r>
              <a:rPr lang="lv-LV" sz="2800" b="1" dirty="0">
                <a:solidFill>
                  <a:schemeClr val="tx2">
                    <a:lumMod val="60000"/>
                    <a:lumOff val="40000"/>
                  </a:schemeClr>
                </a:solidFill>
                <a:latin typeface="Georgia" panose="02040502050405020303" pitchFamily="18" charset="0"/>
              </a:rPr>
              <a:t>                                                    #EEPA</a:t>
            </a:r>
            <a:endParaRPr lang="lv-LV" sz="28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25892" y="1825190"/>
            <a:ext cx="2890664" cy="4525963"/>
          </a:xfrm>
        </p:spPr>
        <p:txBody>
          <a:bodyPr>
            <a:normAutofit/>
          </a:bodyPr>
          <a:lstStyle/>
          <a:p>
            <a:pPr marL="0" lvl="0" indent="0">
              <a:buNone/>
            </a:pPr>
            <a:r>
              <a:rPr lang="en-GB" sz="2400" dirty="0">
                <a:latin typeface="Georgia" panose="02040502050405020303" pitchFamily="18" charset="0"/>
              </a:rPr>
              <a:t>The winners are announced at an awards ceremony at the </a:t>
            </a:r>
            <a:r>
              <a:rPr lang="en-GB" sz="2400" u="sng" dirty="0">
                <a:latin typeface="Georgia" panose="02040502050405020303" pitchFamily="18" charset="0"/>
                <a:hlinkClick r:id="rId2"/>
              </a:rPr>
              <a:t>SME Assembly</a:t>
            </a:r>
            <a:r>
              <a:rPr lang="en-GB" sz="2400" dirty="0">
                <a:latin typeface="Georgia" panose="02040502050405020303" pitchFamily="18" charset="0"/>
              </a:rPr>
              <a:t>, which is part of </a:t>
            </a:r>
            <a:r>
              <a:rPr lang="en-GB" sz="2400" u="sng" dirty="0">
                <a:latin typeface="Georgia" panose="02040502050405020303" pitchFamily="18" charset="0"/>
                <a:hlinkClick r:id="rId3"/>
              </a:rPr>
              <a:t>European SME Week</a:t>
            </a:r>
            <a:r>
              <a:rPr lang="en-GB" sz="2400" dirty="0">
                <a:latin typeface="Georgia" panose="02040502050405020303" pitchFamily="18" charset="0"/>
              </a:rPr>
              <a:t>. </a:t>
            </a:r>
            <a:endParaRPr lang="lv-LV" sz="2400" dirty="0">
              <a:latin typeface="Georgia" panose="02040502050405020303" pitchFamily="18" charset="0"/>
            </a:endParaRPr>
          </a:p>
          <a:p>
            <a:pPr marL="0" lvl="0" indent="0">
              <a:buNone/>
            </a:pPr>
            <a:endParaRPr lang="lv-LV" sz="2400" dirty="0">
              <a:latin typeface="Georgia" panose="02040502050405020303" pitchFamily="18" charset="0"/>
            </a:endParaRPr>
          </a:p>
          <a:p>
            <a:pPr marL="0" lvl="0" indent="0">
              <a:buNone/>
            </a:pPr>
            <a:endParaRPr lang="lv-LV" sz="2400" dirty="0">
              <a:latin typeface="Georgia" panose="02040502050405020303"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
        <p:nvSpPr>
          <p:cNvPr id="4" name="Rectangle 3">
            <a:extLst>
              <a:ext uri="{FF2B5EF4-FFF2-40B4-BE49-F238E27FC236}">
                <a16:creationId xmlns:a16="http://schemas.microsoft.com/office/drawing/2014/main" id="{55DF27ED-7685-41A8-B062-BC7240406DC0}"/>
              </a:ext>
            </a:extLst>
          </p:cNvPr>
          <p:cNvSpPr/>
          <p:nvPr/>
        </p:nvSpPr>
        <p:spPr>
          <a:xfrm>
            <a:off x="143508" y="6126163"/>
            <a:ext cx="8856984" cy="375552"/>
          </a:xfrm>
          <a:prstGeom prst="rect">
            <a:avLst/>
          </a:prstGeom>
        </p:spPr>
        <p:txBody>
          <a:bodyPr wrap="square">
            <a:spAutoFit/>
          </a:bodyPr>
          <a:lstStyle/>
          <a:p>
            <a:pPr algn="just">
              <a:lnSpc>
                <a:spcPct val="107000"/>
              </a:lnSpc>
              <a:spcAft>
                <a:spcPts val="0"/>
              </a:spcAft>
            </a:pPr>
            <a:r>
              <a:rPr lang="en-GB" u="sng" dirty="0">
                <a:solidFill>
                  <a:srgbClr val="0563C1"/>
                </a:solidFill>
                <a:latin typeface="Georgia" panose="02040502050405020303" pitchFamily="18" charset="0"/>
                <a:ea typeface="Calibri" panose="020F0502020204030204" pitchFamily="34" charset="0"/>
                <a:cs typeface="Calibri" panose="020F0502020204030204" pitchFamily="34" charset="0"/>
                <a:hlinkClick r:id="rId5"/>
              </a:rPr>
              <a:t>https://ec.europa.eu/growth/smes/support/enterprise-promotion-awards_en</a:t>
            </a:r>
            <a:endParaRPr lang="lv-LV" dirty="0">
              <a:latin typeface="Georgia" panose="02040502050405020303" pitchFamily="18" charset="0"/>
              <a:ea typeface="Calibri" panose="020F0502020204030204" pitchFamily="34" charset="0"/>
              <a:cs typeface="Times New Roman" panose="02020603050405020304" pitchFamily="18" charset="0"/>
            </a:endParaRPr>
          </a:p>
        </p:txBody>
      </p:sp>
      <p:pic>
        <p:nvPicPr>
          <p:cNvPr id="7" name="Picture 6" descr="A close up of a piece of paper&#10;&#10;Description automatically generated">
            <a:extLst>
              <a:ext uri="{FF2B5EF4-FFF2-40B4-BE49-F238E27FC236}">
                <a16:creationId xmlns:a16="http://schemas.microsoft.com/office/drawing/2014/main" id="{10F2D1B3-94F4-45FB-9D74-AD3657DBD5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7864" y="1896970"/>
            <a:ext cx="5338936" cy="4004203"/>
          </a:xfrm>
          <a:prstGeom prst="rect">
            <a:avLst/>
          </a:prstGeom>
        </p:spPr>
      </p:pic>
    </p:spTree>
    <p:extLst>
      <p:ext uri="{BB962C8B-B14F-4D97-AF65-F5344CB8AC3E}">
        <p14:creationId xmlns:p14="http://schemas.microsoft.com/office/powerpoint/2010/main" val="3184712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GB" sz="2800" b="1" dirty="0">
                <a:solidFill>
                  <a:schemeClr val="tx2">
                    <a:lumMod val="60000"/>
                    <a:lumOff val="40000"/>
                  </a:schemeClr>
                </a:solidFill>
                <a:latin typeface="Georgia" panose="02040502050405020303" pitchFamily="18" charset="0"/>
              </a:rPr>
              <a:t>EUROPEAN ENTERPRISE PROMOTION AWARD </a:t>
            </a:r>
            <a:r>
              <a:rPr lang="lv-LV" sz="2800" b="1" dirty="0">
                <a:solidFill>
                  <a:schemeClr val="tx2">
                    <a:lumMod val="60000"/>
                    <a:lumOff val="40000"/>
                  </a:schemeClr>
                </a:solidFill>
                <a:latin typeface="Georgia" panose="02040502050405020303" pitchFamily="18" charset="0"/>
              </a:rPr>
              <a:t>                                                    #EEPA</a:t>
            </a:r>
            <a:endParaRPr lang="lv-LV" sz="2800" dirty="0">
              <a:solidFill>
                <a:schemeClr val="tx2">
                  <a:lumMod val="60000"/>
                  <a:lumOff val="40000"/>
                </a:schemeClr>
              </a:solidFill>
              <a:latin typeface="Georgia" pitchFamily="18" charset="0"/>
            </a:endParaRPr>
          </a:p>
        </p:txBody>
      </p:sp>
      <p:sp>
        <p:nvSpPr>
          <p:cNvPr id="3" name="Content Placeholder 2"/>
          <p:cNvSpPr>
            <a:spLocks noGrp="1"/>
          </p:cNvSpPr>
          <p:nvPr>
            <p:ph idx="1"/>
          </p:nvPr>
        </p:nvSpPr>
        <p:spPr/>
        <p:txBody>
          <a:bodyPr>
            <a:normAutofit fontScale="85000" lnSpcReduction="20000"/>
          </a:bodyPr>
          <a:lstStyle/>
          <a:p>
            <a:pPr marL="0" indent="0">
              <a:buNone/>
            </a:pPr>
            <a:r>
              <a:rPr lang="en-GB" b="1" dirty="0">
                <a:latin typeface="Georgia" panose="02040502050405020303" pitchFamily="18" charset="0"/>
              </a:rPr>
              <a:t>Categories:</a:t>
            </a:r>
            <a:endParaRPr lang="lv-LV" dirty="0">
              <a:latin typeface="Georgia" panose="02040502050405020303" pitchFamily="18" charset="0"/>
            </a:endParaRPr>
          </a:p>
          <a:p>
            <a:pPr lvl="0"/>
            <a:r>
              <a:rPr lang="en-GB" dirty="0">
                <a:latin typeface="Georgia" panose="02040502050405020303" pitchFamily="18" charset="0"/>
              </a:rPr>
              <a:t>Grand Jury prize</a:t>
            </a:r>
            <a:endParaRPr lang="lv-LV" dirty="0">
              <a:latin typeface="Georgia" panose="02040502050405020303" pitchFamily="18" charset="0"/>
            </a:endParaRPr>
          </a:p>
          <a:p>
            <a:pPr lvl="0"/>
            <a:r>
              <a:rPr lang="en-GB" dirty="0">
                <a:latin typeface="Georgia" panose="02040502050405020303" pitchFamily="18" charset="0"/>
              </a:rPr>
              <a:t>Promoting the Entrepreneurial Spirit</a:t>
            </a:r>
            <a:endParaRPr lang="lv-LV" dirty="0">
              <a:latin typeface="Georgia" panose="02040502050405020303" pitchFamily="18" charset="0"/>
            </a:endParaRPr>
          </a:p>
          <a:p>
            <a:pPr lvl="0"/>
            <a:r>
              <a:rPr lang="en-GB" dirty="0">
                <a:latin typeface="Georgia" panose="02040502050405020303" pitchFamily="18" charset="0"/>
              </a:rPr>
              <a:t>Investing in Entrepreneurial Skills</a:t>
            </a:r>
            <a:endParaRPr lang="lv-LV" dirty="0">
              <a:latin typeface="Georgia" panose="02040502050405020303" pitchFamily="18" charset="0"/>
            </a:endParaRPr>
          </a:p>
          <a:p>
            <a:pPr lvl="0"/>
            <a:r>
              <a:rPr lang="en-GB" dirty="0">
                <a:latin typeface="Georgia" panose="02040502050405020303" pitchFamily="18" charset="0"/>
              </a:rPr>
              <a:t>Improving the Business Environment</a:t>
            </a:r>
            <a:endParaRPr lang="lv-LV" dirty="0">
              <a:latin typeface="Georgia" panose="02040502050405020303" pitchFamily="18" charset="0"/>
            </a:endParaRPr>
          </a:p>
          <a:p>
            <a:pPr lvl="0"/>
            <a:r>
              <a:rPr lang="en-GB" dirty="0">
                <a:latin typeface="Georgia" panose="02040502050405020303" pitchFamily="18" charset="0"/>
              </a:rPr>
              <a:t>Supporting the Internationalisation of Business</a:t>
            </a:r>
            <a:endParaRPr lang="lv-LV" dirty="0">
              <a:latin typeface="Georgia" panose="02040502050405020303" pitchFamily="18" charset="0"/>
            </a:endParaRPr>
          </a:p>
          <a:p>
            <a:pPr lvl="0"/>
            <a:r>
              <a:rPr lang="en-GB" dirty="0">
                <a:latin typeface="Georgia" panose="02040502050405020303" pitchFamily="18" charset="0"/>
              </a:rPr>
              <a:t>Supporting the Development of Green Markets and Resource Efficiency</a:t>
            </a:r>
            <a:endParaRPr lang="lv-LV" dirty="0">
              <a:latin typeface="Georgia" panose="02040502050405020303" pitchFamily="18" charset="0"/>
            </a:endParaRPr>
          </a:p>
          <a:p>
            <a:pPr lvl="0"/>
            <a:r>
              <a:rPr lang="en-GB" dirty="0">
                <a:latin typeface="Georgia" panose="02040502050405020303" pitchFamily="18" charset="0"/>
              </a:rPr>
              <a:t>Responsible and Inclusive Entrepreneurship</a:t>
            </a:r>
            <a:endParaRPr lang="lv-LV" dirty="0">
              <a:latin typeface="Georgia" panose="02040502050405020303" pitchFamily="18" charset="0"/>
            </a:endParaRPr>
          </a:p>
          <a:p>
            <a:pPr lvl="0"/>
            <a:r>
              <a:rPr lang="en-GB" dirty="0">
                <a:latin typeface="Georgia" panose="02040502050405020303" pitchFamily="18" charset="0"/>
              </a:rPr>
              <a:t>Special Mentions</a:t>
            </a:r>
            <a:endParaRPr lang="lv-LV" dirty="0">
              <a:latin typeface="Georgia" panose="02040502050405020303" pitchFamily="18" charset="0"/>
            </a:endParaRPr>
          </a:p>
          <a:p>
            <a:pPr lvl="0"/>
            <a:r>
              <a:rPr lang="en-GB" dirty="0">
                <a:latin typeface="Georgia" panose="02040502050405020303" pitchFamily="18" charset="0"/>
              </a:rPr>
              <a:t>National Winners</a:t>
            </a:r>
            <a:endParaRPr lang="lv-LV" dirty="0">
              <a:latin typeface="Georgia" panose="02040502050405020303"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Tree>
    <p:extLst>
      <p:ext uri="{BB962C8B-B14F-4D97-AF65-F5344CB8AC3E}">
        <p14:creationId xmlns:p14="http://schemas.microsoft.com/office/powerpoint/2010/main" val="276902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l"/>
            <a:r>
              <a:rPr lang="en-GB" sz="2800" b="1" dirty="0">
                <a:solidFill>
                  <a:schemeClr val="tx2">
                    <a:lumMod val="60000"/>
                    <a:lumOff val="40000"/>
                  </a:schemeClr>
                </a:solidFill>
                <a:latin typeface="Georgia" panose="02040502050405020303" pitchFamily="18" charset="0"/>
              </a:rPr>
              <a:t>EUROPEAN ENTERPRISE PROMOTION AWARD </a:t>
            </a:r>
            <a:r>
              <a:rPr lang="lv-LV" sz="2800" b="1" dirty="0">
                <a:solidFill>
                  <a:schemeClr val="tx2">
                    <a:lumMod val="60000"/>
                    <a:lumOff val="40000"/>
                  </a:schemeClr>
                </a:solidFill>
                <a:latin typeface="Georgia" panose="02040502050405020303" pitchFamily="18" charset="0"/>
              </a:rPr>
              <a:t>                                                    #EEPA</a:t>
            </a:r>
            <a:endParaRPr lang="lv-LV" sz="28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989962"/>
            <a:ext cx="8229600" cy="4525963"/>
          </a:xfrm>
        </p:spPr>
        <p:txBody>
          <a:bodyPr>
            <a:normAutofit/>
          </a:bodyPr>
          <a:lstStyle/>
          <a:p>
            <a:pPr lvl="0"/>
            <a:r>
              <a:rPr lang="en-GB" sz="2800" dirty="0">
                <a:latin typeface="Georgia" panose="02040502050405020303" pitchFamily="18" charset="0"/>
              </a:rPr>
              <a:t>identify and recognise successful activities and initiatives undertaken to promote enterprise and entrepreneurship</a:t>
            </a:r>
            <a:endParaRPr lang="lv-LV" sz="2800" dirty="0">
              <a:latin typeface="Georgia" panose="02040502050405020303" pitchFamily="18" charset="0"/>
            </a:endParaRPr>
          </a:p>
          <a:p>
            <a:pPr lvl="0"/>
            <a:r>
              <a:rPr lang="en-GB" sz="2800" dirty="0">
                <a:latin typeface="Georgia" panose="02040502050405020303" pitchFamily="18" charset="0"/>
              </a:rPr>
              <a:t>showcase and share examples of best entrepreneurship policies and practices</a:t>
            </a:r>
            <a:endParaRPr lang="lv-LV" sz="2800" dirty="0">
              <a:latin typeface="Georgia" panose="02040502050405020303" pitchFamily="18" charset="0"/>
            </a:endParaRPr>
          </a:p>
          <a:p>
            <a:pPr lvl="0"/>
            <a:r>
              <a:rPr lang="en-GB" sz="2800" dirty="0">
                <a:latin typeface="Georgia" panose="02040502050405020303" pitchFamily="18" charset="0"/>
              </a:rPr>
              <a:t>create a greater awareness of the role entrepreneurs play in society</a:t>
            </a:r>
            <a:endParaRPr lang="lv-LV" sz="2800" dirty="0">
              <a:latin typeface="Georgia" panose="02040502050405020303" pitchFamily="18" charset="0"/>
            </a:endParaRPr>
          </a:p>
          <a:p>
            <a:pPr lvl="0"/>
            <a:r>
              <a:rPr lang="en-GB" sz="2800" dirty="0">
                <a:latin typeface="Georgia" panose="02040502050405020303" pitchFamily="18" charset="0"/>
              </a:rPr>
              <a:t>encourage and inspire potential entrepreneurs.</a:t>
            </a:r>
            <a:endParaRPr lang="lv-LV" sz="2800" dirty="0">
              <a:latin typeface="Georgia" panose="02040502050405020303"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Tree>
    <p:extLst>
      <p:ext uri="{BB962C8B-B14F-4D97-AF65-F5344CB8AC3E}">
        <p14:creationId xmlns:p14="http://schemas.microsoft.com/office/powerpoint/2010/main" val="1308581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a:solidFill>
                  <a:schemeClr val="tx2">
                    <a:lumMod val="60000"/>
                    <a:lumOff val="40000"/>
                  </a:schemeClr>
                </a:solidFill>
                <a:latin typeface="Georgia" panose="02040502050405020303" pitchFamily="18" charset="0"/>
              </a:rPr>
              <a:t>INNOFEST </a:t>
            </a:r>
            <a:r>
              <a:rPr lang="lv-LV" b="1" dirty="0">
                <a:solidFill>
                  <a:schemeClr val="tx2">
                    <a:lumMod val="60000"/>
                    <a:lumOff val="40000"/>
                  </a:schemeClr>
                </a:solidFill>
                <a:latin typeface="Georgia" panose="02040502050405020303" pitchFamily="18" charset="0"/>
              </a:rPr>
              <a:t> - </a:t>
            </a:r>
            <a:r>
              <a:rPr lang="lv-LV" b="1" dirty="0" err="1">
                <a:solidFill>
                  <a:schemeClr val="tx2">
                    <a:lumMod val="60000"/>
                    <a:lumOff val="40000"/>
                  </a:schemeClr>
                </a:solidFill>
                <a:latin typeface="Georgia" panose="02040502050405020303" pitchFamily="18" charset="0"/>
              </a:rPr>
              <a:t>Netherlands</a:t>
            </a:r>
            <a:endParaRPr lang="lv-LV"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600200"/>
            <a:ext cx="5194920" cy="4525963"/>
          </a:xfrm>
        </p:spPr>
        <p:txBody>
          <a:bodyPr>
            <a:normAutofit fontScale="92500" lnSpcReduction="10000"/>
          </a:bodyPr>
          <a:lstStyle/>
          <a:p>
            <a:r>
              <a:rPr lang="en-GB" i="1" dirty="0">
                <a:latin typeface="Georgia" panose="02040502050405020303" pitchFamily="18" charset="0"/>
              </a:rPr>
              <a:t>Grand prize winner 2017</a:t>
            </a:r>
          </a:p>
          <a:p>
            <a:r>
              <a:rPr lang="en-GB" dirty="0">
                <a:latin typeface="Georgia" panose="02040502050405020303" pitchFamily="18" charset="0"/>
              </a:rPr>
              <a:t>Providing possibility to test innovative, green ideas at existing music festivals</a:t>
            </a:r>
          </a:p>
          <a:p>
            <a:r>
              <a:rPr lang="en-GB" dirty="0">
                <a:latin typeface="Georgia" panose="02040502050405020303" pitchFamily="18" charset="0"/>
              </a:rPr>
              <a:t>The project has set up 36 innovation projects. In two years helped around 60 entrepreneurs and 100 students test their concepts at festivals</a:t>
            </a:r>
          </a:p>
          <a:p>
            <a:endParaRPr lang="en-GB" dirty="0">
              <a:latin typeface="Georgia" panose="02040502050405020303" pitchFamily="18" charset="0"/>
            </a:endParaRPr>
          </a:p>
          <a:p>
            <a:endParaRPr lang="en-GB" dirty="0">
              <a:latin typeface="Georgia" panose="02040502050405020303" pitchFamily="18" charset="0"/>
            </a:endParaRPr>
          </a:p>
          <a:p>
            <a:endParaRPr lang="en-GB" dirty="0">
              <a:latin typeface="Georgia"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pic>
        <p:nvPicPr>
          <p:cNvPr id="5" name="Picture 4" descr="https://innofest.co/content/uploads/2016/09/2-450x300-c-default.png?x34796">
            <a:extLst>
              <a:ext uri="{FF2B5EF4-FFF2-40B4-BE49-F238E27FC236}">
                <a16:creationId xmlns:a16="http://schemas.microsoft.com/office/drawing/2014/main" id="{C8C05841-1CEE-45A6-B35C-65ED4C9C55A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691042"/>
            <a:ext cx="3034680" cy="2170006"/>
          </a:xfrm>
          <a:prstGeom prst="rect">
            <a:avLst/>
          </a:prstGeom>
          <a:noFill/>
          <a:ln>
            <a:noFill/>
          </a:ln>
        </p:spPr>
      </p:pic>
      <p:pic>
        <p:nvPicPr>
          <p:cNvPr id="7" name="Picture 6" descr="https://innofest.co/content/uploads/2018/11/biocas-450x300-c-default.jpg?x34796">
            <a:extLst>
              <a:ext uri="{FF2B5EF4-FFF2-40B4-BE49-F238E27FC236}">
                <a16:creationId xmlns:a16="http://schemas.microsoft.com/office/drawing/2014/main" id="{66A72A0E-3F87-4932-B225-F9F2B7CA192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812147" y="3990435"/>
            <a:ext cx="2874653" cy="1953166"/>
          </a:xfrm>
          <a:prstGeom prst="rect">
            <a:avLst/>
          </a:prstGeom>
          <a:noFill/>
          <a:ln>
            <a:noFill/>
          </a:ln>
        </p:spPr>
      </p:pic>
      <p:sp>
        <p:nvSpPr>
          <p:cNvPr id="4" name="Rectangle 2">
            <a:extLst>
              <a:ext uri="{FF2B5EF4-FFF2-40B4-BE49-F238E27FC236}">
                <a16:creationId xmlns:a16="http://schemas.microsoft.com/office/drawing/2014/main" id="{E3E9E560-4C2A-4F6E-8B66-A7D48FFEB5A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a:extLst>
              <a:ext uri="{FF2B5EF4-FFF2-40B4-BE49-F238E27FC236}">
                <a16:creationId xmlns:a16="http://schemas.microsoft.com/office/drawing/2014/main" id="{86B5B45F-9021-4CC8-A972-2769EC7314A0}"/>
              </a:ext>
            </a:extLst>
          </p:cNvPr>
          <p:cNvSpPr/>
          <p:nvPr/>
        </p:nvSpPr>
        <p:spPr>
          <a:xfrm>
            <a:off x="143508" y="6126163"/>
            <a:ext cx="8856984" cy="375552"/>
          </a:xfrm>
          <a:prstGeom prst="rect">
            <a:avLst/>
          </a:prstGeom>
        </p:spPr>
        <p:txBody>
          <a:bodyPr wrap="square">
            <a:spAutoFit/>
          </a:bodyPr>
          <a:lstStyle/>
          <a:p>
            <a:r>
              <a:rPr lang="en-GB" dirty="0">
                <a:latin typeface="Georgia" panose="02040502050405020303" pitchFamily="18" charset="0"/>
              </a:rPr>
              <a:t>Further information: </a:t>
            </a:r>
            <a:r>
              <a:rPr lang="en-GB" u="sng" dirty="0">
                <a:latin typeface="Georgia" panose="02040502050405020303" pitchFamily="18" charset="0"/>
                <a:hlinkClick r:id="rId5"/>
              </a:rPr>
              <a:t>www.innofest.co</a:t>
            </a:r>
            <a:endParaRPr lang="lv-LV" dirty="0">
              <a:latin typeface="Georgia" panose="02040502050405020303" pitchFamily="18" charset="0"/>
            </a:endParaRPr>
          </a:p>
        </p:txBody>
      </p:sp>
    </p:spTree>
    <p:extLst>
      <p:ext uri="{BB962C8B-B14F-4D97-AF65-F5344CB8AC3E}">
        <p14:creationId xmlns:p14="http://schemas.microsoft.com/office/powerpoint/2010/main" val="1053497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r"/>
            <a:r>
              <a:rPr lang="lv-LV" sz="4000" b="1" dirty="0">
                <a:solidFill>
                  <a:schemeClr val="tx2">
                    <a:lumMod val="60000"/>
                    <a:lumOff val="40000"/>
                  </a:schemeClr>
                </a:solidFill>
                <a:latin typeface="Georgia" panose="02040502050405020303" pitchFamily="18" charset="0"/>
              </a:rPr>
              <a:t>ACORNS - Ireland</a:t>
            </a:r>
            <a:endParaRPr lang="lv-LV" sz="36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390179"/>
            <a:ext cx="4834880" cy="4525963"/>
          </a:xfrm>
        </p:spPr>
        <p:txBody>
          <a:bodyPr>
            <a:noAutofit/>
          </a:bodyPr>
          <a:lstStyle/>
          <a:p>
            <a:r>
              <a:rPr lang="en-GB" sz="2200" i="1" dirty="0">
                <a:latin typeface="Georgia" panose="02040502050405020303" pitchFamily="18" charset="0"/>
              </a:rPr>
              <a:t>Investing in Entrepreneurial Skills, Runner -up 2018</a:t>
            </a:r>
            <a:endParaRPr lang="lv-LV" sz="2200" i="1" dirty="0">
              <a:latin typeface="Georgia" panose="02040502050405020303" pitchFamily="18" charset="0"/>
            </a:endParaRPr>
          </a:p>
          <a:p>
            <a:r>
              <a:rPr lang="lv-LV" sz="2200" dirty="0">
                <a:latin typeface="Georgia" panose="02040502050405020303" pitchFamily="18" charset="0"/>
              </a:rPr>
              <a:t>P</a:t>
            </a:r>
            <a:r>
              <a:rPr lang="en-GB" sz="2200" dirty="0" err="1">
                <a:latin typeface="Georgia" panose="02040502050405020303" pitchFamily="18" charset="0"/>
              </a:rPr>
              <a:t>eer</a:t>
            </a:r>
            <a:r>
              <a:rPr lang="en-GB" sz="2200" dirty="0">
                <a:latin typeface="Georgia" panose="02040502050405020303" pitchFamily="18" charset="0"/>
              </a:rPr>
              <a:t> to peer support programme in which successful businesswomen (Lead Entrepreneurs) voluntarily facilitate groups of early stage female entrepreneurs</a:t>
            </a:r>
            <a:r>
              <a:rPr lang="lv-LV" sz="2200" dirty="0">
                <a:latin typeface="Georgia" panose="02040502050405020303" pitchFamily="18" charset="0"/>
              </a:rPr>
              <a:t> in </a:t>
            </a:r>
            <a:r>
              <a:rPr lang="lv-LV" sz="2200" dirty="0" err="1">
                <a:latin typeface="Georgia" panose="02040502050405020303" pitchFamily="18" charset="0"/>
              </a:rPr>
              <a:t>rural</a:t>
            </a:r>
            <a:r>
              <a:rPr lang="lv-LV" sz="2200" dirty="0">
                <a:latin typeface="Georgia" panose="02040502050405020303" pitchFamily="18" charset="0"/>
              </a:rPr>
              <a:t> Ireland.</a:t>
            </a:r>
          </a:p>
          <a:p>
            <a:r>
              <a:rPr lang="lv-LV" sz="2200" dirty="0">
                <a:latin typeface="Georgia" panose="02040502050405020303" pitchFamily="18" charset="0"/>
              </a:rPr>
              <a:t>T</a:t>
            </a:r>
            <a:r>
              <a:rPr lang="en-GB" sz="2200" dirty="0">
                <a:latin typeface="Georgia" panose="02040502050405020303" pitchFamily="18" charset="0"/>
              </a:rPr>
              <a:t>he aim of the programme is to create sustainable businesses throughout rural Ireland to create more jobs over time</a:t>
            </a:r>
            <a:endParaRPr lang="lv-LV" sz="2200" dirty="0">
              <a:latin typeface="Georgia" panose="02040502050405020303"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
        <p:nvSpPr>
          <p:cNvPr id="4" name="Rectangle 2">
            <a:extLst>
              <a:ext uri="{FF2B5EF4-FFF2-40B4-BE49-F238E27FC236}">
                <a16:creationId xmlns:a16="http://schemas.microsoft.com/office/drawing/2014/main" id="{E3E9E560-4C2A-4F6E-8B66-A7D48FFEB5A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a:extLst>
              <a:ext uri="{FF2B5EF4-FFF2-40B4-BE49-F238E27FC236}">
                <a16:creationId xmlns:a16="http://schemas.microsoft.com/office/drawing/2014/main" id="{86B5B45F-9021-4CC8-A972-2769EC7314A0}"/>
              </a:ext>
            </a:extLst>
          </p:cNvPr>
          <p:cNvSpPr/>
          <p:nvPr/>
        </p:nvSpPr>
        <p:spPr>
          <a:xfrm>
            <a:off x="143508" y="6268366"/>
            <a:ext cx="8856984" cy="375552"/>
          </a:xfrm>
          <a:prstGeom prst="rect">
            <a:avLst/>
          </a:prstGeom>
        </p:spPr>
        <p:txBody>
          <a:bodyPr wrap="square">
            <a:spAutoFit/>
          </a:bodyPr>
          <a:lstStyle/>
          <a:p>
            <a:r>
              <a:rPr lang="en-GB" dirty="0">
                <a:latin typeface="Georgia" panose="02040502050405020303" pitchFamily="18" charset="0"/>
              </a:rPr>
              <a:t>Further information: </a:t>
            </a:r>
            <a:r>
              <a:rPr lang="en-GB" u="sng" dirty="0">
                <a:latin typeface="Georgia" panose="02040502050405020303" pitchFamily="18" charset="0"/>
                <a:hlinkClick r:id="rId3"/>
              </a:rPr>
              <a:t>www.</a:t>
            </a:r>
            <a:r>
              <a:rPr lang="lv-LV" u="sng" dirty="0">
                <a:latin typeface="Georgia" panose="02040502050405020303" pitchFamily="18" charset="0"/>
                <a:hlinkClick r:id="rId3"/>
              </a:rPr>
              <a:t>acorns.ie</a:t>
            </a:r>
            <a:r>
              <a:rPr lang="lv-LV" u="sng" dirty="0">
                <a:latin typeface="Georgia" panose="02040502050405020303" pitchFamily="18" charset="0"/>
              </a:rPr>
              <a:t> </a:t>
            </a:r>
            <a:endParaRPr lang="lv-LV" dirty="0">
              <a:latin typeface="Georgia" panose="02040502050405020303" pitchFamily="18" charset="0"/>
            </a:endParaRPr>
          </a:p>
        </p:txBody>
      </p:sp>
      <p:pic>
        <p:nvPicPr>
          <p:cNvPr id="7" name="Picture 6" descr="A picture containing person, outdoor, grass, sitting&#10;&#10;Description automatically generated">
            <a:extLst>
              <a:ext uri="{FF2B5EF4-FFF2-40B4-BE49-F238E27FC236}">
                <a16:creationId xmlns:a16="http://schemas.microsoft.com/office/drawing/2014/main" id="{B8EE77BD-03E9-4A30-BA83-5CE0FF587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9401" y="1417638"/>
            <a:ext cx="3505999" cy="4242767"/>
          </a:xfrm>
          <a:prstGeom prst="rect">
            <a:avLst/>
          </a:prstGeom>
        </p:spPr>
      </p:pic>
    </p:spTree>
    <p:extLst>
      <p:ext uri="{BB962C8B-B14F-4D97-AF65-F5344CB8AC3E}">
        <p14:creationId xmlns:p14="http://schemas.microsoft.com/office/powerpoint/2010/main" val="282236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r"/>
            <a:r>
              <a:rPr lang="en-GB" sz="4000" b="1" dirty="0">
                <a:solidFill>
                  <a:schemeClr val="tx2">
                    <a:lumMod val="60000"/>
                    <a:lumOff val="40000"/>
                  </a:schemeClr>
                </a:solidFill>
                <a:latin typeface="Georgia" panose="02040502050405020303" pitchFamily="18" charset="0"/>
              </a:rPr>
              <a:t>PANCRETAN FORUM </a:t>
            </a:r>
            <a:r>
              <a:rPr lang="lv-LV" sz="3600" b="1" dirty="0">
                <a:solidFill>
                  <a:schemeClr val="tx2">
                    <a:lumMod val="60000"/>
                    <a:lumOff val="40000"/>
                  </a:schemeClr>
                </a:solidFill>
                <a:latin typeface="Georgia" panose="02040502050405020303" pitchFamily="18" charset="0"/>
              </a:rPr>
              <a:t>- </a:t>
            </a:r>
            <a:r>
              <a:rPr lang="lv-LV" sz="3600" b="1" dirty="0" err="1">
                <a:solidFill>
                  <a:schemeClr val="tx2">
                    <a:lumMod val="60000"/>
                    <a:lumOff val="40000"/>
                  </a:schemeClr>
                </a:solidFill>
                <a:latin typeface="Georgia" panose="02040502050405020303" pitchFamily="18" charset="0"/>
              </a:rPr>
              <a:t>Greece</a:t>
            </a:r>
            <a:endParaRPr lang="lv-LV" sz="36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600200"/>
            <a:ext cx="4402832" cy="4525963"/>
          </a:xfrm>
        </p:spPr>
        <p:txBody>
          <a:bodyPr>
            <a:normAutofit fontScale="85000" lnSpcReduction="10000"/>
          </a:bodyPr>
          <a:lstStyle/>
          <a:p>
            <a:r>
              <a:rPr lang="en-GB" i="1" dirty="0">
                <a:latin typeface="Georgia" panose="02040502050405020303" pitchFamily="18" charset="0"/>
              </a:rPr>
              <a:t>Special mentions – 2016</a:t>
            </a:r>
            <a:endParaRPr lang="lv-LV" i="1" dirty="0">
              <a:latin typeface="Georgia" panose="02040502050405020303" pitchFamily="18" charset="0"/>
            </a:endParaRPr>
          </a:p>
          <a:p>
            <a:r>
              <a:rPr lang="en-GB" dirty="0">
                <a:latin typeface="Georgia" panose="02040502050405020303" pitchFamily="18" charset="0"/>
              </a:rPr>
              <a:t>Forum for the introduction of local products in local hotels</a:t>
            </a:r>
            <a:endParaRPr lang="lv-LV" dirty="0">
              <a:latin typeface="Georgia" panose="02040502050405020303" pitchFamily="18" charset="0"/>
            </a:endParaRPr>
          </a:p>
          <a:p>
            <a:r>
              <a:rPr lang="lv-LV" dirty="0">
                <a:latin typeface="Georgia" panose="02040502050405020303" pitchFamily="18" charset="0"/>
              </a:rPr>
              <a:t>A</a:t>
            </a:r>
            <a:r>
              <a:rPr lang="en-GB" dirty="0" err="1">
                <a:latin typeface="Georgia" panose="02040502050405020303" pitchFamily="18" charset="0"/>
              </a:rPr>
              <a:t>nnual</a:t>
            </a:r>
            <a:r>
              <a:rPr lang="en-GB" dirty="0">
                <a:latin typeface="Georgia" panose="02040502050405020303" pitchFamily="18" charset="0"/>
              </a:rPr>
              <a:t> business event that facilitates partnerships between hoteliers and farmers/processors/</a:t>
            </a:r>
            <a:r>
              <a:rPr lang="lv-LV" dirty="0">
                <a:latin typeface="Georgia" panose="02040502050405020303" pitchFamily="18" charset="0"/>
              </a:rPr>
              <a:t> </a:t>
            </a:r>
            <a:r>
              <a:rPr lang="en-GB" dirty="0">
                <a:latin typeface="Georgia" panose="02040502050405020303" pitchFamily="18" charset="0"/>
              </a:rPr>
              <a:t>suppliers of agricultural products </a:t>
            </a:r>
            <a:endParaRPr lang="lv-LV" dirty="0">
              <a:latin typeface="Georgia" panose="02040502050405020303" pitchFamily="18" charset="0"/>
            </a:endParaRPr>
          </a:p>
          <a:p>
            <a:endParaRPr lang="lv-LV" dirty="0">
              <a:latin typeface="Georgia" panose="02040502050405020303" pitchFamily="18" charset="0"/>
            </a:endParaRPr>
          </a:p>
          <a:p>
            <a:endParaRPr lang="lv-LV" dirty="0">
              <a:latin typeface="Georgia"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
        <p:nvSpPr>
          <p:cNvPr id="4" name="Rectangle 2">
            <a:extLst>
              <a:ext uri="{FF2B5EF4-FFF2-40B4-BE49-F238E27FC236}">
                <a16:creationId xmlns:a16="http://schemas.microsoft.com/office/drawing/2014/main" id="{E3E9E560-4C2A-4F6E-8B66-A7D48FFEB5A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a:extLst>
              <a:ext uri="{FF2B5EF4-FFF2-40B4-BE49-F238E27FC236}">
                <a16:creationId xmlns:a16="http://schemas.microsoft.com/office/drawing/2014/main" id="{86B5B45F-9021-4CC8-A972-2769EC7314A0}"/>
              </a:ext>
            </a:extLst>
          </p:cNvPr>
          <p:cNvSpPr/>
          <p:nvPr/>
        </p:nvSpPr>
        <p:spPr>
          <a:xfrm>
            <a:off x="143508" y="6126163"/>
            <a:ext cx="8856984" cy="375552"/>
          </a:xfrm>
          <a:prstGeom prst="rect">
            <a:avLst/>
          </a:prstGeom>
        </p:spPr>
        <p:txBody>
          <a:bodyPr wrap="square">
            <a:spAutoFit/>
          </a:bodyPr>
          <a:lstStyle/>
          <a:p>
            <a:r>
              <a:rPr lang="en-GB" dirty="0">
                <a:latin typeface="Georgia" panose="02040502050405020303" pitchFamily="18" charset="0"/>
              </a:rPr>
              <a:t>Further information: </a:t>
            </a:r>
            <a:r>
              <a:rPr lang="en-GB" u="sng" dirty="0">
                <a:latin typeface="Georgia" panose="02040502050405020303" pitchFamily="18" charset="0"/>
                <a:hlinkClick r:id="rId3"/>
              </a:rPr>
              <a:t>www.ebeh.gr</a:t>
            </a:r>
            <a:r>
              <a:rPr lang="lv-LV" u="sng" dirty="0">
                <a:latin typeface="Georgia" panose="02040502050405020303" pitchFamily="18" charset="0"/>
              </a:rPr>
              <a:t> </a:t>
            </a:r>
            <a:endParaRPr lang="lv-LV" dirty="0">
              <a:latin typeface="Georgia" panose="02040502050405020303" pitchFamily="18" charset="0"/>
            </a:endParaRPr>
          </a:p>
        </p:txBody>
      </p:sp>
      <p:pic>
        <p:nvPicPr>
          <p:cNvPr id="9" name="Picture 8">
            <a:extLst>
              <a:ext uri="{FF2B5EF4-FFF2-40B4-BE49-F238E27FC236}">
                <a16:creationId xmlns:a16="http://schemas.microsoft.com/office/drawing/2014/main" id="{90E53C6C-3937-499B-B409-7C0288ED163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8082" y="2232025"/>
            <a:ext cx="4042410" cy="2933700"/>
          </a:xfrm>
          <a:prstGeom prst="rect">
            <a:avLst/>
          </a:prstGeom>
          <a:noFill/>
          <a:ln>
            <a:noFill/>
          </a:ln>
        </p:spPr>
      </p:pic>
    </p:spTree>
    <p:extLst>
      <p:ext uri="{BB962C8B-B14F-4D97-AF65-F5344CB8AC3E}">
        <p14:creationId xmlns:p14="http://schemas.microsoft.com/office/powerpoint/2010/main" val="2659588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r"/>
            <a:r>
              <a:rPr lang="en-GB" sz="3600" b="1" dirty="0">
                <a:solidFill>
                  <a:schemeClr val="tx2">
                    <a:lumMod val="60000"/>
                    <a:lumOff val="40000"/>
                  </a:schemeClr>
                </a:solidFill>
                <a:latin typeface="Georgia" panose="02040502050405020303" pitchFamily="18" charset="0"/>
              </a:rPr>
              <a:t>DE ROTTERDAMSE ZAAK</a:t>
            </a:r>
            <a:r>
              <a:rPr lang="lv-LV" sz="3600" b="1" dirty="0">
                <a:solidFill>
                  <a:schemeClr val="tx2">
                    <a:lumMod val="60000"/>
                    <a:lumOff val="40000"/>
                  </a:schemeClr>
                </a:solidFill>
                <a:latin typeface="Georgia" panose="02040502050405020303" pitchFamily="18" charset="0"/>
              </a:rPr>
              <a:t> - </a:t>
            </a:r>
            <a:r>
              <a:rPr lang="lv-LV" sz="3600" b="1" dirty="0" err="1">
                <a:solidFill>
                  <a:schemeClr val="tx2">
                    <a:lumMod val="60000"/>
                    <a:lumOff val="40000"/>
                  </a:schemeClr>
                </a:solidFill>
                <a:latin typeface="Georgia" panose="02040502050405020303" pitchFamily="18" charset="0"/>
              </a:rPr>
              <a:t>Netherlands</a:t>
            </a:r>
            <a:endParaRPr lang="lv-LV" sz="36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600200"/>
            <a:ext cx="5194920" cy="4525963"/>
          </a:xfrm>
        </p:spPr>
        <p:txBody>
          <a:bodyPr>
            <a:normAutofit fontScale="77500" lnSpcReduction="20000"/>
          </a:bodyPr>
          <a:lstStyle/>
          <a:p>
            <a:r>
              <a:rPr lang="en-GB" i="1" dirty="0">
                <a:latin typeface="Georgia" panose="02040502050405020303" pitchFamily="18" charset="0"/>
              </a:rPr>
              <a:t>Responsible and Inclusive Entrepreneurship – Winner 2016</a:t>
            </a:r>
            <a:endParaRPr lang="lv-LV" i="1" dirty="0">
              <a:latin typeface="Georgia" panose="02040502050405020303" pitchFamily="18" charset="0"/>
            </a:endParaRPr>
          </a:p>
          <a:p>
            <a:r>
              <a:rPr lang="lv-LV" dirty="0">
                <a:latin typeface="Georgia" panose="02040502050405020303" pitchFamily="18" charset="0"/>
              </a:rPr>
              <a:t>S</a:t>
            </a:r>
            <a:r>
              <a:rPr lang="en-GB" dirty="0" err="1">
                <a:latin typeface="Georgia" panose="02040502050405020303" pitchFamily="18" charset="0"/>
              </a:rPr>
              <a:t>tudents</a:t>
            </a:r>
            <a:r>
              <a:rPr lang="en-GB" dirty="0">
                <a:latin typeface="Georgia" panose="02040502050405020303" pitchFamily="18" charset="0"/>
              </a:rPr>
              <a:t> in higher vocational education and experienced business coaches help entrepreneurs to improve business practices and entrepreneurial skills</a:t>
            </a:r>
            <a:endParaRPr lang="lv-LV" dirty="0">
              <a:latin typeface="Georgia" panose="02040502050405020303" pitchFamily="18" charset="0"/>
            </a:endParaRPr>
          </a:p>
          <a:p>
            <a:r>
              <a:rPr lang="lv-LV" dirty="0">
                <a:latin typeface="Georgia" panose="02040502050405020303" pitchFamily="18" charset="0"/>
              </a:rPr>
              <a:t>F</a:t>
            </a:r>
            <a:r>
              <a:rPr lang="en-GB" dirty="0" err="1">
                <a:latin typeface="Georgia" panose="02040502050405020303" pitchFamily="18" charset="0"/>
              </a:rPr>
              <a:t>ocus</a:t>
            </a:r>
            <a:r>
              <a:rPr lang="en-GB" dirty="0">
                <a:latin typeface="Georgia" panose="02040502050405020303" pitchFamily="18" charset="0"/>
              </a:rPr>
              <a:t> on entrepreneurs who operate below the poverty line and are not financially able to find a solution to their problems</a:t>
            </a:r>
            <a:endParaRPr lang="lv-LV" dirty="0">
              <a:latin typeface="Georgia" panose="02040502050405020303" pitchFamily="18" charset="0"/>
            </a:endParaRPr>
          </a:p>
          <a:p>
            <a:endParaRPr lang="lv-LV" dirty="0">
              <a:latin typeface="Georgia" panose="02040502050405020303" pitchFamily="18" charset="0"/>
            </a:endParaRPr>
          </a:p>
          <a:p>
            <a:endParaRPr lang="lv-LV" dirty="0">
              <a:latin typeface="Georgia" panose="02040502050405020303" pitchFamily="18" charset="0"/>
            </a:endParaRPr>
          </a:p>
          <a:p>
            <a:endParaRPr lang="lv-LV" dirty="0">
              <a:latin typeface="Georgia"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
        <p:nvSpPr>
          <p:cNvPr id="4" name="Rectangle 2">
            <a:extLst>
              <a:ext uri="{FF2B5EF4-FFF2-40B4-BE49-F238E27FC236}">
                <a16:creationId xmlns:a16="http://schemas.microsoft.com/office/drawing/2014/main" id="{E3E9E560-4C2A-4F6E-8B66-A7D48FFEB5A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a:extLst>
              <a:ext uri="{FF2B5EF4-FFF2-40B4-BE49-F238E27FC236}">
                <a16:creationId xmlns:a16="http://schemas.microsoft.com/office/drawing/2014/main" id="{86B5B45F-9021-4CC8-A972-2769EC7314A0}"/>
              </a:ext>
            </a:extLst>
          </p:cNvPr>
          <p:cNvSpPr/>
          <p:nvPr/>
        </p:nvSpPr>
        <p:spPr>
          <a:xfrm>
            <a:off x="143508" y="6126163"/>
            <a:ext cx="8856984" cy="375552"/>
          </a:xfrm>
          <a:prstGeom prst="rect">
            <a:avLst/>
          </a:prstGeom>
        </p:spPr>
        <p:txBody>
          <a:bodyPr wrap="square">
            <a:spAutoFit/>
          </a:bodyPr>
          <a:lstStyle/>
          <a:p>
            <a:r>
              <a:rPr lang="en-GB" dirty="0">
                <a:latin typeface="Georgia" panose="02040502050405020303" pitchFamily="18" charset="0"/>
              </a:rPr>
              <a:t>Further information: </a:t>
            </a:r>
            <a:r>
              <a:rPr lang="en-GB" dirty="0">
                <a:latin typeface="Georgia" panose="02040502050405020303" pitchFamily="18" charset="0"/>
                <a:hlinkClick r:id="rId3"/>
              </a:rPr>
              <a:t>www.derotterdamsezaak.nl</a:t>
            </a:r>
            <a:r>
              <a:rPr lang="lv-LV" dirty="0">
                <a:latin typeface="Georgia" panose="02040502050405020303" pitchFamily="18" charset="0"/>
              </a:rPr>
              <a:t> </a:t>
            </a:r>
          </a:p>
        </p:txBody>
      </p:sp>
      <p:pic>
        <p:nvPicPr>
          <p:cNvPr id="8" name="Picture 7">
            <a:extLst>
              <a:ext uri="{FF2B5EF4-FFF2-40B4-BE49-F238E27FC236}">
                <a16:creationId xmlns:a16="http://schemas.microsoft.com/office/drawing/2014/main" id="{F2F72DBB-0066-4E6D-BF8A-B734901587D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8282" y="2358207"/>
            <a:ext cx="3712210" cy="2637155"/>
          </a:xfrm>
          <a:prstGeom prst="rect">
            <a:avLst/>
          </a:prstGeom>
          <a:noFill/>
          <a:ln>
            <a:noFill/>
          </a:ln>
        </p:spPr>
      </p:pic>
    </p:spTree>
    <p:extLst>
      <p:ext uri="{BB962C8B-B14F-4D97-AF65-F5344CB8AC3E}">
        <p14:creationId xmlns:p14="http://schemas.microsoft.com/office/powerpoint/2010/main" val="194738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r"/>
            <a:r>
              <a:rPr lang="lv-LV" sz="4400" b="1" dirty="0">
                <a:solidFill>
                  <a:schemeClr val="tx2">
                    <a:lumMod val="60000"/>
                    <a:lumOff val="40000"/>
                  </a:schemeClr>
                </a:solidFill>
                <a:latin typeface="Georgia" panose="02040502050405020303" pitchFamily="18" charset="0"/>
              </a:rPr>
              <a:t>PME </a:t>
            </a:r>
            <a:r>
              <a:rPr lang="lv-LV" sz="4400" b="1" dirty="0" err="1">
                <a:solidFill>
                  <a:schemeClr val="tx2">
                    <a:lumMod val="60000"/>
                    <a:lumOff val="40000"/>
                  </a:schemeClr>
                </a:solidFill>
                <a:latin typeface="Georgia" panose="02040502050405020303" pitchFamily="18" charset="0"/>
              </a:rPr>
              <a:t>Lider</a:t>
            </a:r>
            <a:r>
              <a:rPr lang="lv-LV" sz="4400" b="1" dirty="0">
                <a:solidFill>
                  <a:schemeClr val="tx2">
                    <a:lumMod val="60000"/>
                    <a:lumOff val="40000"/>
                  </a:schemeClr>
                </a:solidFill>
                <a:latin typeface="Georgia" panose="02040502050405020303" pitchFamily="18" charset="0"/>
              </a:rPr>
              <a:t> </a:t>
            </a:r>
            <a:r>
              <a:rPr lang="lv-LV" sz="2800" b="1" dirty="0">
                <a:solidFill>
                  <a:schemeClr val="tx2">
                    <a:lumMod val="60000"/>
                    <a:lumOff val="40000"/>
                  </a:schemeClr>
                </a:solidFill>
                <a:latin typeface="Georgia" panose="02040502050405020303" pitchFamily="18" charset="0"/>
              </a:rPr>
              <a:t>(</a:t>
            </a:r>
            <a:r>
              <a:rPr lang="lv-LV" sz="2200" b="1" dirty="0">
                <a:solidFill>
                  <a:schemeClr val="tx2">
                    <a:lumMod val="60000"/>
                    <a:lumOff val="40000"/>
                  </a:schemeClr>
                </a:solidFill>
                <a:latin typeface="Georgia" panose="02040502050405020303" pitchFamily="18" charset="0"/>
              </a:rPr>
              <a:t>SME LEADER) </a:t>
            </a:r>
            <a:r>
              <a:rPr lang="lv-LV" sz="4000" b="1" dirty="0">
                <a:solidFill>
                  <a:schemeClr val="tx2">
                    <a:lumMod val="60000"/>
                    <a:lumOff val="40000"/>
                  </a:schemeClr>
                </a:solidFill>
                <a:latin typeface="Georgia" panose="02040502050405020303" pitchFamily="18" charset="0"/>
              </a:rPr>
              <a:t>- </a:t>
            </a:r>
            <a:r>
              <a:rPr lang="lv-LV" sz="4000" b="1" dirty="0" err="1">
                <a:solidFill>
                  <a:schemeClr val="tx2">
                    <a:lumMod val="60000"/>
                    <a:lumOff val="40000"/>
                  </a:schemeClr>
                </a:solidFill>
                <a:latin typeface="Georgia" panose="02040502050405020303" pitchFamily="18" charset="0"/>
              </a:rPr>
              <a:t>Portugal</a:t>
            </a:r>
            <a:endParaRPr lang="lv-LV" sz="40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600200"/>
            <a:ext cx="5194920" cy="4525963"/>
          </a:xfrm>
        </p:spPr>
        <p:txBody>
          <a:bodyPr>
            <a:normAutofit fontScale="85000" lnSpcReduction="10000"/>
          </a:bodyPr>
          <a:lstStyle/>
          <a:p>
            <a:r>
              <a:rPr lang="en-GB" i="1" dirty="0">
                <a:latin typeface="Georgia" panose="02040502050405020303" pitchFamily="18" charset="0"/>
              </a:rPr>
              <a:t>Improving the Business Environment - Winner 2016</a:t>
            </a:r>
          </a:p>
          <a:p>
            <a:r>
              <a:rPr lang="en-GB" dirty="0">
                <a:latin typeface="Georgia" panose="02040502050405020303" pitchFamily="18" charset="0"/>
              </a:rPr>
              <a:t>Annual award in co-operation with banks that rewards SMEs with the best financial performance and risk levels.</a:t>
            </a:r>
          </a:p>
          <a:p>
            <a:r>
              <a:rPr lang="en-GB" dirty="0">
                <a:latin typeface="Georgia" panose="02040502050405020303" pitchFamily="18" charset="0"/>
              </a:rPr>
              <a:t>Winners benefit from more favourable conditions for accessing finance and other specialised business management support</a:t>
            </a:r>
          </a:p>
          <a:p>
            <a:endParaRPr lang="en-GB" dirty="0">
              <a:latin typeface="Georgia" panose="02040502050405020303" pitchFamily="18" charset="0"/>
            </a:endParaRPr>
          </a:p>
          <a:p>
            <a:endParaRPr lang="en-GB" dirty="0">
              <a:latin typeface="Georgia" panose="02040502050405020303" pitchFamily="18" charset="0"/>
            </a:endParaRPr>
          </a:p>
          <a:p>
            <a:endParaRPr lang="en-GB" dirty="0">
              <a:latin typeface="Georgia"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
        <p:nvSpPr>
          <p:cNvPr id="4" name="Rectangle 2">
            <a:extLst>
              <a:ext uri="{FF2B5EF4-FFF2-40B4-BE49-F238E27FC236}">
                <a16:creationId xmlns:a16="http://schemas.microsoft.com/office/drawing/2014/main" id="{E3E9E560-4C2A-4F6E-8B66-A7D48FFEB5A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a:extLst>
              <a:ext uri="{FF2B5EF4-FFF2-40B4-BE49-F238E27FC236}">
                <a16:creationId xmlns:a16="http://schemas.microsoft.com/office/drawing/2014/main" id="{86B5B45F-9021-4CC8-A972-2769EC7314A0}"/>
              </a:ext>
            </a:extLst>
          </p:cNvPr>
          <p:cNvSpPr/>
          <p:nvPr/>
        </p:nvSpPr>
        <p:spPr>
          <a:xfrm>
            <a:off x="143508" y="6126163"/>
            <a:ext cx="8856984" cy="375552"/>
          </a:xfrm>
          <a:prstGeom prst="rect">
            <a:avLst/>
          </a:prstGeom>
        </p:spPr>
        <p:txBody>
          <a:bodyPr wrap="square">
            <a:spAutoFit/>
          </a:bodyPr>
          <a:lstStyle/>
          <a:p>
            <a:r>
              <a:rPr lang="en-GB" dirty="0">
                <a:latin typeface="Georgia" panose="02040502050405020303" pitchFamily="18" charset="0"/>
              </a:rPr>
              <a:t>Further information: </a:t>
            </a:r>
            <a:r>
              <a:rPr lang="en-GB" u="sng" dirty="0">
                <a:latin typeface="Georgia" panose="02040502050405020303" pitchFamily="18" charset="0"/>
                <a:hlinkClick r:id="rId3"/>
              </a:rPr>
              <a:t>www.</a:t>
            </a:r>
            <a:r>
              <a:rPr lang="lv-LV" u="sng" dirty="0">
                <a:latin typeface="Georgia" panose="02040502050405020303" pitchFamily="18" charset="0"/>
                <a:hlinkClick r:id="rId3"/>
              </a:rPr>
              <a:t>apb.pt</a:t>
            </a:r>
            <a:r>
              <a:rPr lang="lv-LV" u="sng" dirty="0">
                <a:latin typeface="Georgia" panose="02040502050405020303" pitchFamily="18" charset="0"/>
              </a:rPr>
              <a:t> </a:t>
            </a:r>
            <a:endParaRPr lang="lv-LV" dirty="0">
              <a:latin typeface="Georgia" panose="02040502050405020303" pitchFamily="18" charset="0"/>
            </a:endParaRPr>
          </a:p>
        </p:txBody>
      </p:sp>
      <p:pic>
        <p:nvPicPr>
          <p:cNvPr id="10" name="Picture 9">
            <a:extLst>
              <a:ext uri="{FF2B5EF4-FFF2-40B4-BE49-F238E27FC236}">
                <a16:creationId xmlns:a16="http://schemas.microsoft.com/office/drawing/2014/main" id="{C1DB96F3-5652-421C-BF43-46A25583A4D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693536" y="2231707"/>
            <a:ext cx="2999755" cy="2731442"/>
          </a:xfrm>
          <a:prstGeom prst="rect">
            <a:avLst/>
          </a:prstGeom>
          <a:noFill/>
          <a:ln>
            <a:noFill/>
          </a:ln>
        </p:spPr>
      </p:pic>
    </p:spTree>
    <p:extLst>
      <p:ext uri="{BB962C8B-B14F-4D97-AF65-F5344CB8AC3E}">
        <p14:creationId xmlns:p14="http://schemas.microsoft.com/office/powerpoint/2010/main" val="1477673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a:r>
              <a:rPr lang="lv-LV" sz="4400" b="1" dirty="0">
                <a:solidFill>
                  <a:schemeClr val="tx2">
                    <a:lumMod val="60000"/>
                    <a:lumOff val="40000"/>
                  </a:schemeClr>
                </a:solidFill>
                <a:latin typeface="Georgia" panose="02040502050405020303" pitchFamily="18" charset="0"/>
              </a:rPr>
              <a:t>LEAN LANDING - </a:t>
            </a:r>
            <a:r>
              <a:rPr lang="lv-LV" sz="4400" b="1" dirty="0" err="1">
                <a:solidFill>
                  <a:schemeClr val="tx2">
                    <a:lumMod val="60000"/>
                    <a:lumOff val="40000"/>
                  </a:schemeClr>
                </a:solidFill>
                <a:latin typeface="Georgia" panose="02040502050405020303" pitchFamily="18" charset="0"/>
              </a:rPr>
              <a:t>Denmark</a:t>
            </a:r>
            <a:endParaRPr lang="lv-LV" sz="40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600200"/>
            <a:ext cx="5194920" cy="4525963"/>
          </a:xfrm>
        </p:spPr>
        <p:txBody>
          <a:bodyPr>
            <a:normAutofit fontScale="85000" lnSpcReduction="20000"/>
          </a:bodyPr>
          <a:lstStyle/>
          <a:p>
            <a:r>
              <a:rPr lang="en-GB" i="1" dirty="0">
                <a:latin typeface="Georgia" panose="02040502050405020303" pitchFamily="18" charset="0"/>
              </a:rPr>
              <a:t>Grand Jury Prize – Winner 2018</a:t>
            </a:r>
          </a:p>
          <a:p>
            <a:r>
              <a:rPr lang="lv-LV" dirty="0">
                <a:latin typeface="Georgia" panose="02040502050405020303" pitchFamily="18" charset="0"/>
              </a:rPr>
              <a:t>D</a:t>
            </a:r>
            <a:r>
              <a:rPr lang="en-GB" dirty="0" err="1">
                <a:latin typeface="Georgia" panose="02040502050405020303" pitchFamily="18" charset="0"/>
              </a:rPr>
              <a:t>esigned</a:t>
            </a:r>
            <a:r>
              <a:rPr lang="en-GB" dirty="0">
                <a:latin typeface="Georgia" panose="02040502050405020303" pitchFamily="18" charset="0"/>
              </a:rPr>
              <a:t> to get small businesses into new European markets </a:t>
            </a:r>
          </a:p>
          <a:p>
            <a:r>
              <a:rPr lang="en-GB" dirty="0">
                <a:latin typeface="Georgia" panose="02040502050405020303" pitchFamily="18" charset="0"/>
              </a:rPr>
              <a:t>Creates partnerships to allow market-test new products in target markets </a:t>
            </a:r>
            <a:endParaRPr lang="lv-LV" dirty="0">
              <a:latin typeface="Georgia" panose="02040502050405020303" pitchFamily="18" charset="0"/>
            </a:endParaRPr>
          </a:p>
          <a:p>
            <a:r>
              <a:rPr lang="en-GB" dirty="0">
                <a:latin typeface="Georgia" panose="02040502050405020303" pitchFamily="18" charset="0"/>
              </a:rPr>
              <a:t>The network has members from Denmark, Sweden, Norway, Germany, Holland and the United Kingdom</a:t>
            </a:r>
          </a:p>
          <a:p>
            <a:endParaRPr lang="en-GB" dirty="0">
              <a:latin typeface="Georgia" panose="02040502050405020303" pitchFamily="18" charset="0"/>
            </a:endParaRPr>
          </a:p>
          <a:p>
            <a:endParaRPr lang="en-GB" dirty="0">
              <a:latin typeface="Georgia"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
        <p:nvSpPr>
          <p:cNvPr id="4" name="Rectangle 2">
            <a:extLst>
              <a:ext uri="{FF2B5EF4-FFF2-40B4-BE49-F238E27FC236}">
                <a16:creationId xmlns:a16="http://schemas.microsoft.com/office/drawing/2014/main" id="{E3E9E560-4C2A-4F6E-8B66-A7D48FFEB5A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a:extLst>
              <a:ext uri="{FF2B5EF4-FFF2-40B4-BE49-F238E27FC236}">
                <a16:creationId xmlns:a16="http://schemas.microsoft.com/office/drawing/2014/main" id="{86B5B45F-9021-4CC8-A972-2769EC7314A0}"/>
              </a:ext>
            </a:extLst>
          </p:cNvPr>
          <p:cNvSpPr/>
          <p:nvPr/>
        </p:nvSpPr>
        <p:spPr>
          <a:xfrm>
            <a:off x="143508" y="6126163"/>
            <a:ext cx="8856984" cy="375552"/>
          </a:xfrm>
          <a:prstGeom prst="rect">
            <a:avLst/>
          </a:prstGeom>
        </p:spPr>
        <p:txBody>
          <a:bodyPr wrap="square">
            <a:spAutoFit/>
          </a:bodyPr>
          <a:lstStyle/>
          <a:p>
            <a:r>
              <a:rPr lang="en-GB" dirty="0">
                <a:latin typeface="Georgia" panose="02040502050405020303" pitchFamily="18" charset="0"/>
              </a:rPr>
              <a:t>Further information: </a:t>
            </a:r>
            <a:r>
              <a:rPr lang="en-GB" u="sng" dirty="0">
                <a:hlinkClick r:id="rId3"/>
              </a:rPr>
              <a:t>www.vhsj.dk</a:t>
            </a:r>
            <a:endParaRPr lang="lv-LV" dirty="0">
              <a:latin typeface="Georgia" panose="02040502050405020303" pitchFamily="18" charset="0"/>
            </a:endParaRPr>
          </a:p>
        </p:txBody>
      </p:sp>
      <p:pic>
        <p:nvPicPr>
          <p:cNvPr id="8" name="Picture 7">
            <a:extLst>
              <a:ext uri="{FF2B5EF4-FFF2-40B4-BE49-F238E27FC236}">
                <a16:creationId xmlns:a16="http://schemas.microsoft.com/office/drawing/2014/main" id="{B94A361A-5319-453D-9205-2405613C7D3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602281" y="2301875"/>
            <a:ext cx="3448050" cy="2863850"/>
          </a:xfrm>
          <a:prstGeom prst="rect">
            <a:avLst/>
          </a:prstGeom>
          <a:noFill/>
          <a:ln>
            <a:noFill/>
          </a:ln>
        </p:spPr>
      </p:pic>
    </p:spTree>
    <p:extLst>
      <p:ext uri="{BB962C8B-B14F-4D97-AF65-F5344CB8AC3E}">
        <p14:creationId xmlns:p14="http://schemas.microsoft.com/office/powerpoint/2010/main" val="1258409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a:r>
              <a:rPr lang="lv-LV" sz="4400" b="1" dirty="0">
                <a:solidFill>
                  <a:schemeClr val="tx2">
                    <a:lumMod val="60000"/>
                    <a:lumOff val="40000"/>
                  </a:schemeClr>
                </a:solidFill>
                <a:latin typeface="Georgia" panose="02040502050405020303" pitchFamily="18" charset="0"/>
              </a:rPr>
              <a:t>More </a:t>
            </a:r>
            <a:r>
              <a:rPr lang="lv-LV" sz="4400" b="1" dirty="0" err="1">
                <a:solidFill>
                  <a:schemeClr val="tx2">
                    <a:lumMod val="60000"/>
                    <a:lumOff val="40000"/>
                  </a:schemeClr>
                </a:solidFill>
                <a:latin typeface="Georgia" panose="02040502050405020303" pitchFamily="18" charset="0"/>
              </a:rPr>
              <a:t>winning</a:t>
            </a:r>
            <a:r>
              <a:rPr lang="lv-LV" sz="4400" b="1" dirty="0">
                <a:solidFill>
                  <a:schemeClr val="tx2">
                    <a:lumMod val="60000"/>
                    <a:lumOff val="40000"/>
                  </a:schemeClr>
                </a:solidFill>
                <a:latin typeface="Georgia" panose="02040502050405020303" pitchFamily="18" charset="0"/>
              </a:rPr>
              <a:t> </a:t>
            </a:r>
            <a:r>
              <a:rPr lang="lv-LV" sz="4400" b="1" dirty="0" err="1">
                <a:solidFill>
                  <a:schemeClr val="tx2">
                    <a:lumMod val="60000"/>
                    <a:lumOff val="40000"/>
                  </a:schemeClr>
                </a:solidFill>
                <a:latin typeface="Georgia" panose="02040502050405020303" pitchFamily="18" charset="0"/>
              </a:rPr>
              <a:t>ideas</a:t>
            </a:r>
            <a:endParaRPr lang="lv-LV" sz="4000" dirty="0">
              <a:solidFill>
                <a:schemeClr val="tx2">
                  <a:lumMod val="60000"/>
                  <a:lumOff val="40000"/>
                </a:schemeClr>
              </a:solidFill>
              <a:latin typeface="Georgia" panose="02040502050405020303" pitchFamily="18" charset="0"/>
            </a:endParaRPr>
          </a:p>
        </p:txBody>
      </p:sp>
      <p:sp>
        <p:nvSpPr>
          <p:cNvPr id="3" name="Content Placeholder 2"/>
          <p:cNvSpPr>
            <a:spLocks noGrp="1"/>
          </p:cNvSpPr>
          <p:nvPr>
            <p:ph idx="1"/>
          </p:nvPr>
        </p:nvSpPr>
        <p:spPr>
          <a:xfrm>
            <a:off x="457200" y="1600200"/>
            <a:ext cx="8291264" cy="4525963"/>
          </a:xfrm>
        </p:spPr>
        <p:txBody>
          <a:bodyPr>
            <a:normAutofit fontScale="85000" lnSpcReduction="10000"/>
          </a:bodyPr>
          <a:lstStyle/>
          <a:p>
            <a:r>
              <a:rPr lang="lv-LV" dirty="0">
                <a:latin typeface="Georgia" panose="02040502050405020303" pitchFamily="18" charset="0"/>
              </a:rPr>
              <a:t>EEPA </a:t>
            </a:r>
            <a:r>
              <a:rPr lang="lv-LV" dirty="0" err="1">
                <a:latin typeface="Georgia" panose="02040502050405020303" pitchFamily="18" charset="0"/>
              </a:rPr>
              <a:t>Awards</a:t>
            </a:r>
            <a:r>
              <a:rPr lang="lv-LV" dirty="0">
                <a:latin typeface="Georgia" panose="02040502050405020303" pitchFamily="18" charset="0"/>
              </a:rPr>
              <a:t> 2018 </a:t>
            </a:r>
            <a:r>
              <a:rPr lang="lv-LV" dirty="0" err="1">
                <a:latin typeface="Georgia" panose="02040502050405020303" pitchFamily="18" charset="0"/>
              </a:rPr>
              <a:t>Compendium</a:t>
            </a:r>
            <a:r>
              <a:rPr lang="lv-LV" dirty="0">
                <a:latin typeface="Georgia" panose="02040502050405020303" pitchFamily="18" charset="0"/>
              </a:rPr>
              <a:t> </a:t>
            </a:r>
            <a:r>
              <a:rPr lang="lv-LV" dirty="0">
                <a:latin typeface="Georgia" panose="02040502050405020303" pitchFamily="18" charset="0"/>
                <a:hlinkClick r:id="rId2"/>
              </a:rPr>
              <a:t>https://blogs.ec.europa.eu/promotingenterprise/files/2018/11/EEPA_2018_Compendium_Brochure_EN_WEB_FINAL_V3.pdf</a:t>
            </a:r>
            <a:endParaRPr lang="lv-LV" dirty="0">
              <a:latin typeface="Georgia" panose="02040502050405020303" pitchFamily="18" charset="0"/>
            </a:endParaRPr>
          </a:p>
          <a:p>
            <a:r>
              <a:rPr lang="lv-LV" dirty="0">
                <a:latin typeface="Georgia" panose="02040502050405020303" pitchFamily="18" charset="0"/>
              </a:rPr>
              <a:t>EEPA </a:t>
            </a:r>
            <a:r>
              <a:rPr lang="lv-LV" dirty="0" err="1">
                <a:latin typeface="Georgia" panose="02040502050405020303" pitchFamily="18" charset="0"/>
              </a:rPr>
              <a:t>Awards</a:t>
            </a:r>
            <a:r>
              <a:rPr lang="lv-LV" dirty="0">
                <a:latin typeface="Georgia" panose="02040502050405020303" pitchFamily="18" charset="0"/>
              </a:rPr>
              <a:t> 2017 </a:t>
            </a:r>
            <a:r>
              <a:rPr lang="lv-LV" dirty="0" err="1">
                <a:latin typeface="Georgia" panose="02040502050405020303" pitchFamily="18" charset="0"/>
              </a:rPr>
              <a:t>Compendium</a:t>
            </a:r>
            <a:r>
              <a:rPr lang="lv-LV" dirty="0">
                <a:latin typeface="Georgia" panose="02040502050405020303" pitchFamily="18" charset="0"/>
              </a:rPr>
              <a:t> </a:t>
            </a:r>
            <a:r>
              <a:rPr lang="lv-LV" dirty="0">
                <a:latin typeface="Georgia" panose="02040502050405020303" pitchFamily="18" charset="0"/>
                <a:hlinkClick r:id="rId3"/>
              </a:rPr>
              <a:t>https://blogs.ec.europa.eu/promotingenterprise/files/2017/11/EEPA_2017_Compendium_Brochure_en.pdf</a:t>
            </a:r>
            <a:endParaRPr lang="lv-LV" dirty="0">
              <a:latin typeface="Georgia" panose="02040502050405020303" pitchFamily="18" charset="0"/>
            </a:endParaRPr>
          </a:p>
          <a:p>
            <a:r>
              <a:rPr lang="lv-LV" dirty="0">
                <a:latin typeface="Georgia" panose="02040502050405020303" pitchFamily="18" charset="0"/>
              </a:rPr>
              <a:t>EEPA </a:t>
            </a:r>
            <a:r>
              <a:rPr lang="lv-LV" dirty="0" err="1">
                <a:latin typeface="Georgia" panose="02040502050405020303" pitchFamily="18" charset="0"/>
              </a:rPr>
              <a:t>Awards</a:t>
            </a:r>
            <a:r>
              <a:rPr lang="lv-LV" dirty="0">
                <a:latin typeface="Georgia" panose="02040502050405020303" pitchFamily="18" charset="0"/>
              </a:rPr>
              <a:t> 2016 </a:t>
            </a:r>
            <a:r>
              <a:rPr lang="lv-LV" dirty="0" err="1">
                <a:latin typeface="Georgia" panose="02040502050405020303" pitchFamily="18" charset="0"/>
              </a:rPr>
              <a:t>Compendium</a:t>
            </a:r>
            <a:r>
              <a:rPr lang="lv-LV" dirty="0">
                <a:latin typeface="Georgia" panose="02040502050405020303" pitchFamily="18" charset="0"/>
              </a:rPr>
              <a:t> </a:t>
            </a:r>
            <a:r>
              <a:rPr lang="lv-LV" dirty="0">
                <a:latin typeface="Georgia" panose="02040502050405020303" pitchFamily="18" charset="0"/>
                <a:hlinkClick r:id="rId4"/>
              </a:rPr>
              <a:t>https://blogs.ec.europa.eu/promotingenterprise/files/2016/11/EEPA-Compendium-2016_en.pdf</a:t>
            </a:r>
            <a:endParaRPr lang="lv-LV" dirty="0">
              <a:latin typeface="Georgia" panose="02040502050405020303" pitchFamily="18" charset="0"/>
            </a:endParaRPr>
          </a:p>
          <a:p>
            <a:endParaRPr lang="lv-LV" dirty="0">
              <a:latin typeface="Georgia" panose="02040502050405020303" pitchFamily="18" charset="0"/>
            </a:endParaRPr>
          </a:p>
          <a:p>
            <a:endParaRPr lang="lv-LV" dirty="0">
              <a:latin typeface="Georgia" panose="02040502050405020303" pitchFamily="18" charset="0"/>
            </a:endParaRPr>
          </a:p>
          <a:p>
            <a:endParaRPr lang="en-GB" dirty="0">
              <a:latin typeface="Georgia" panose="02040502050405020303" pitchFamily="18" charset="0"/>
            </a:endParaRPr>
          </a:p>
          <a:p>
            <a:endParaRPr lang="en-GB" dirty="0">
              <a:latin typeface="Georgia" panose="02040502050405020303" pitchFamily="18" charset="0"/>
            </a:endParaRPr>
          </a:p>
          <a:p>
            <a:endParaRPr lang="en-GB" dirty="0">
              <a:latin typeface="Georgia" pitchFamily="18" charset="0"/>
            </a:endParaRPr>
          </a:p>
        </p:txBody>
      </p:sp>
      <p:pic>
        <p:nvPicPr>
          <p:cNvPr id="6" name="Picture 5">
            <a:extLst>
              <a:ext uri="{FF2B5EF4-FFF2-40B4-BE49-F238E27FC236}">
                <a16:creationId xmlns:a16="http://schemas.microsoft.com/office/drawing/2014/main" id="{4FC9BFFE-41C9-4AAC-A86F-FF86402A56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00" y="94019"/>
            <a:ext cx="1741516" cy="465513"/>
          </a:xfrm>
          <a:prstGeom prst="rect">
            <a:avLst/>
          </a:prstGeom>
        </p:spPr>
      </p:pic>
      <p:sp>
        <p:nvSpPr>
          <p:cNvPr id="4" name="Rectangle 2">
            <a:extLst>
              <a:ext uri="{FF2B5EF4-FFF2-40B4-BE49-F238E27FC236}">
                <a16:creationId xmlns:a16="http://schemas.microsoft.com/office/drawing/2014/main" id="{E3E9E560-4C2A-4F6E-8B66-A7D48FFEB5A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a:extLst>
              <a:ext uri="{FF2B5EF4-FFF2-40B4-BE49-F238E27FC236}">
                <a16:creationId xmlns:a16="http://schemas.microsoft.com/office/drawing/2014/main" id="{86B5B45F-9021-4CC8-A972-2769EC7314A0}"/>
              </a:ext>
            </a:extLst>
          </p:cNvPr>
          <p:cNvSpPr/>
          <p:nvPr/>
        </p:nvSpPr>
        <p:spPr>
          <a:xfrm>
            <a:off x="143508" y="6126163"/>
            <a:ext cx="8856984" cy="375552"/>
          </a:xfrm>
          <a:prstGeom prst="rect">
            <a:avLst/>
          </a:prstGeom>
        </p:spPr>
        <p:txBody>
          <a:bodyPr wrap="square">
            <a:spAutoFit/>
          </a:bodyPr>
          <a:lstStyle/>
          <a:p>
            <a:r>
              <a:rPr lang="en-GB" dirty="0">
                <a:latin typeface="Georgia" panose="02040502050405020303" pitchFamily="18" charset="0"/>
              </a:rPr>
              <a:t>Further information: </a:t>
            </a:r>
            <a:r>
              <a:rPr lang="en-GB" u="sng" dirty="0">
                <a:hlinkClick r:id="rId6"/>
              </a:rPr>
              <a:t>www.vhsj.dk</a:t>
            </a:r>
            <a:endParaRPr lang="lv-LV" dirty="0">
              <a:latin typeface="Georgia" panose="02040502050405020303" pitchFamily="18" charset="0"/>
            </a:endParaRPr>
          </a:p>
        </p:txBody>
      </p:sp>
    </p:spTree>
    <p:extLst>
      <p:ext uri="{BB962C8B-B14F-4D97-AF65-F5344CB8AC3E}">
        <p14:creationId xmlns:p14="http://schemas.microsoft.com/office/powerpoint/2010/main" val="4109087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9D954C-172F-4807-BD81-5FC2296D6C45}"/>
              </a:ext>
            </a:extLst>
          </p:cNvPr>
          <p:cNvPicPr>
            <a:picLocks noChangeAspect="1"/>
          </p:cNvPicPr>
          <p:nvPr/>
        </p:nvPicPr>
        <p:blipFill rotWithShape="1">
          <a:blip r:embed="rId3">
            <a:extLst>
              <a:ext uri="{28A0092B-C50C-407E-A947-70E740481C1C}">
                <a14:useLocalDpi xmlns:a14="http://schemas.microsoft.com/office/drawing/2010/main" val="0"/>
              </a:ext>
            </a:extLst>
          </a:blip>
          <a:srcRect r="25000"/>
          <a:stretch/>
        </p:blipFill>
        <p:spPr>
          <a:xfrm>
            <a:off x="0" y="0"/>
            <a:ext cx="9144000" cy="6858000"/>
          </a:xfrm>
          <a:prstGeom prst="rect">
            <a:avLst/>
          </a:prstGeom>
        </p:spPr>
      </p:pic>
      <p:sp>
        <p:nvSpPr>
          <p:cNvPr id="2" name="Title 1"/>
          <p:cNvSpPr>
            <a:spLocks noGrp="1"/>
          </p:cNvSpPr>
          <p:nvPr>
            <p:ph type="title"/>
          </p:nvPr>
        </p:nvSpPr>
        <p:spPr/>
        <p:txBody>
          <a:bodyPr/>
          <a:lstStyle/>
          <a:p>
            <a:r>
              <a:rPr lang="en-GB" b="1" dirty="0">
                <a:latin typeface="Georgia" pitchFamily="18" charset="0"/>
              </a:rPr>
              <a:t>Contact me:</a:t>
            </a:r>
          </a:p>
        </p:txBody>
      </p:sp>
      <p:sp>
        <p:nvSpPr>
          <p:cNvPr id="3" name="Content Placeholder 2"/>
          <p:cNvSpPr>
            <a:spLocks noGrp="1"/>
          </p:cNvSpPr>
          <p:nvPr>
            <p:ph idx="1"/>
          </p:nvPr>
        </p:nvSpPr>
        <p:spPr/>
        <p:txBody>
          <a:bodyPr/>
          <a:lstStyle/>
          <a:p>
            <a:pPr marL="0" indent="0" algn="ctr">
              <a:buNone/>
            </a:pPr>
            <a:r>
              <a:rPr lang="en-GB" b="1" dirty="0">
                <a:solidFill>
                  <a:schemeClr val="tx2">
                    <a:lumMod val="60000"/>
                    <a:lumOff val="40000"/>
                  </a:schemeClr>
                </a:solidFill>
                <a:latin typeface="Georgia" pitchFamily="18" charset="0"/>
              </a:rPr>
              <a:t>Gunta Misāne</a:t>
            </a:r>
          </a:p>
          <a:p>
            <a:pPr marL="0" indent="0" algn="ctr">
              <a:buNone/>
            </a:pPr>
            <a:r>
              <a:rPr lang="en-GB" dirty="0">
                <a:latin typeface="Georgia" pitchFamily="18" charset="0"/>
              </a:rPr>
              <a:t>Advisor to Business Union of Latvia</a:t>
            </a:r>
            <a:r>
              <a:rPr lang="lv-LV" dirty="0">
                <a:latin typeface="Georgia" pitchFamily="18" charset="0"/>
              </a:rPr>
              <a:t>,</a:t>
            </a:r>
            <a:endParaRPr lang="en-GB" dirty="0">
              <a:latin typeface="Georgia" pitchFamily="18" charset="0"/>
            </a:endParaRPr>
          </a:p>
          <a:p>
            <a:pPr marL="0" indent="0" algn="ctr">
              <a:buNone/>
            </a:pPr>
            <a:r>
              <a:rPr lang="en-GB" dirty="0">
                <a:latin typeface="Georgia" pitchFamily="18" charset="0"/>
              </a:rPr>
              <a:t>Chairwoman of «Comperio», Ltd</a:t>
            </a:r>
          </a:p>
          <a:p>
            <a:pPr marL="0" indent="0" algn="ctr">
              <a:buNone/>
            </a:pPr>
            <a:r>
              <a:rPr lang="en-GB" dirty="0" err="1">
                <a:latin typeface="Georgia" pitchFamily="18" charset="0"/>
                <a:hlinkClick r:id="rId4"/>
              </a:rPr>
              <a:t>gunta@comperio.lv</a:t>
            </a:r>
            <a:endParaRPr lang="en-GB" dirty="0">
              <a:latin typeface="Georgia" pitchFamily="18" charset="0"/>
            </a:endParaRPr>
          </a:p>
          <a:p>
            <a:pPr marL="0" indent="0" algn="ctr">
              <a:buNone/>
            </a:pPr>
            <a:r>
              <a:rPr lang="en-GB" dirty="0" err="1">
                <a:latin typeface="Georgia" pitchFamily="18" charset="0"/>
                <a:hlinkClick r:id="rId5"/>
              </a:rPr>
              <a:t>www.savieniba.lv</a:t>
            </a:r>
            <a:r>
              <a:rPr lang="en-GB" dirty="0">
                <a:latin typeface="Georgia" pitchFamily="18" charset="0"/>
              </a:rPr>
              <a:t> </a:t>
            </a:r>
          </a:p>
          <a:p>
            <a:pPr marL="0" indent="0">
              <a:buNone/>
            </a:pPr>
            <a:endParaRPr lang="en-GB" dirty="0">
              <a:latin typeface="Georgia" pitchFamily="18" charset="0"/>
            </a:endParaRPr>
          </a:p>
        </p:txBody>
      </p:sp>
      <p:pic>
        <p:nvPicPr>
          <p:cNvPr id="6" name="Picture 5">
            <a:extLst>
              <a:ext uri="{FF2B5EF4-FFF2-40B4-BE49-F238E27FC236}">
                <a16:creationId xmlns:a16="http://schemas.microsoft.com/office/drawing/2014/main" id="{9D6C8B93-C680-4734-A34F-843D8D4FF0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2100" y="5041900"/>
            <a:ext cx="3289300" cy="1549400"/>
          </a:xfrm>
          <a:prstGeom prst="rect">
            <a:avLst/>
          </a:prstGeom>
        </p:spPr>
      </p:pic>
      <p:pic>
        <p:nvPicPr>
          <p:cNvPr id="7" name="Picture 6">
            <a:extLst>
              <a:ext uri="{FF2B5EF4-FFF2-40B4-BE49-F238E27FC236}">
                <a16:creationId xmlns:a16="http://schemas.microsoft.com/office/drawing/2014/main" id="{9CBFBDC6-753E-4277-84EF-E7280441E3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504" y="266324"/>
            <a:ext cx="1741516" cy="465513"/>
          </a:xfrm>
          <a:prstGeom prst="rect">
            <a:avLst/>
          </a:prstGeom>
        </p:spPr>
      </p:pic>
    </p:spTree>
    <p:extLst>
      <p:ext uri="{BB962C8B-B14F-4D97-AF65-F5344CB8AC3E}">
        <p14:creationId xmlns:p14="http://schemas.microsoft.com/office/powerpoint/2010/main" val="3416668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333</TotalTime>
  <Words>650</Words>
  <Application>Microsoft Office PowerPoint</Application>
  <PresentationFormat>On-screen Show (4:3)</PresentationFormat>
  <Paragraphs>70</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Georgia</vt:lpstr>
      <vt:lpstr>Office Theme</vt:lpstr>
      <vt:lpstr>Regional SME support strategies –  best practise examples from  European Enterprise Promotion Awards  Qazakh, June 17</vt:lpstr>
      <vt:lpstr>EUROPEAN ENTERPRISE PROMOTION AWARD                                                     #EEPA</vt:lpstr>
      <vt:lpstr>EUROPEAN ENTERPRISE PROMOTION AWARD                                                     #EEPA</vt:lpstr>
      <vt:lpstr>EUROPEAN ENTERPRISE PROMOTION AWARD                                                     #EEPA</vt:lpstr>
      <vt:lpstr>INNOFEST  - Netherlands</vt:lpstr>
      <vt:lpstr>ACORNS - Ireland</vt:lpstr>
      <vt:lpstr>PANCRETAN FORUM - Greece</vt:lpstr>
      <vt:lpstr>DE ROTTERDAMSE ZAAK - Netherlands</vt:lpstr>
      <vt:lpstr>PME Lider (SME LEADER) - Portugal</vt:lpstr>
      <vt:lpstr>LEAN LANDING - Denmark</vt:lpstr>
      <vt:lpstr>More winning ideas</vt:lpstr>
      <vt:lpstr>Contact me:</vt:lpstr>
    </vt:vector>
  </TitlesOfParts>
  <Compan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Gunta</dc:creator>
  <cp:lastModifiedBy>Gunta Misane</cp:lastModifiedBy>
  <cp:revision>4</cp:revision>
  <dcterms:created xsi:type="dcterms:W3CDTF">2017-06-08T11:35:14Z</dcterms:created>
  <dcterms:modified xsi:type="dcterms:W3CDTF">2019-06-04T16:13:20Z</dcterms:modified>
</cp:coreProperties>
</file>