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snapToGrid="0" snapToObjects="1">
      <p:cViewPr varScale="1">
        <p:scale>
          <a:sx n="124" d="100"/>
          <a:sy n="124" d="100"/>
        </p:scale>
        <p:origin x="182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5" name="Shape 115"/>
          <p:cNvSpPr>
            <a:spLocks noGrp="1" noRot="1" noChangeAspect="1"/>
          </p:cNvSpPr>
          <p:nvPr>
            <p:ph type="sldImg"/>
          </p:nvPr>
        </p:nvSpPr>
        <p:spPr>
          <a:xfrm>
            <a:off x="1143000" y="685800"/>
            <a:ext cx="4572000" cy="3429000"/>
          </a:xfrm>
          <a:prstGeom prst="rect">
            <a:avLst/>
          </a:prstGeom>
        </p:spPr>
        <p:txBody>
          <a:bodyPr/>
          <a:lstStyle/>
          <a:p>
            <a:endParaRPr/>
          </a:p>
        </p:txBody>
      </p:sp>
      <p:sp>
        <p:nvSpPr>
          <p:cNvPr id="116" name="Shape 116"/>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Shape 146"/>
          <p:cNvSpPr>
            <a:spLocks noGrp="1" noRot="1" noChangeAspect="1"/>
          </p:cNvSpPr>
          <p:nvPr>
            <p:ph type="sldImg"/>
          </p:nvPr>
        </p:nvSpPr>
        <p:spPr>
          <a:prstGeom prst="rect">
            <a:avLst/>
          </a:prstGeom>
        </p:spPr>
        <p:txBody>
          <a:bodyPr/>
          <a:lstStyle/>
          <a:p>
            <a:endParaRPr/>
          </a:p>
        </p:txBody>
      </p:sp>
      <p:sp>
        <p:nvSpPr>
          <p:cNvPr id="147" name="Shape 147"/>
          <p:cNvSpPr>
            <a:spLocks noGrp="1"/>
          </p:cNvSpPr>
          <p:nvPr>
            <p:ph type="body" sz="quarter" idx="1"/>
          </p:nvPr>
        </p:nvSpPr>
        <p:spPr>
          <a:prstGeom prst="rect">
            <a:avLst/>
          </a:prstGeom>
        </p:spPr>
        <p:txBody>
          <a:bodyPr/>
          <a:lstStyle/>
          <a:p>
            <a:r>
              <a:t>Prezentācijā analizēti mikro un mazie uzņēmumi, kur (jāizpildās vismaz 2 nosacījumiem):</a:t>
            </a:r>
          </a:p>
          <a:p>
            <a:r>
              <a:t>Mikro uzņēmumam ir mazāk nekā 10 darbiniekiem un/vai apgrozījums un/vai bilance ir vienāda vai mazāka par 2 milj.EUR</a:t>
            </a:r>
          </a:p>
          <a:p>
            <a:r>
              <a:t>Mazam uzņēmumam ir mazāk nekā 50 darbinieki un/vai kura apgrozījums un/vai bilance ir vienāda vai mazāka par 10 milj.EUR</a:t>
            </a:r>
          </a:p>
          <a:p>
            <a:endParaRPr/>
          </a:p>
          <a:p>
            <a:r>
              <a:t>2017.gada izskaņā Latvijā bija reģistrēti nepilni 110 tūkstoši uzņēmumi, kuri nodarbina mazāk nekā 50 darbiniekus un aizvadītajā gadā apgrozījuši mazāk nekā 10 milj.EUR vai arī to bilances kopsumma bijusi mazāka par 10 milj.EUR</a:t>
            </a:r>
          </a:p>
          <a:p>
            <a:endParaRPr/>
          </a:p>
          <a:p>
            <a:r>
              <a:t>Mikro un mazo uzņēmumu skaits, sadalījumā pa reģioniem:</a:t>
            </a:r>
          </a:p>
          <a:p>
            <a:r>
              <a:t>Riga=     58320</a:t>
            </a:r>
            <a:br/>
            <a:r>
              <a:t>Pieriga=     20991</a:t>
            </a:r>
            <a:br/>
            <a:r>
              <a:t>Vidzeme=      7294</a:t>
            </a:r>
            <a:br/>
            <a:r>
              <a:t>Kurzeme=      8704</a:t>
            </a:r>
            <a:br/>
            <a:r>
              <a:t>Zemgale=      7960</a:t>
            </a:r>
            <a:br/>
            <a:r>
              <a:t>Latgale=      6605</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a:spLocks noGrp="1" noRot="1" noChangeAspect="1"/>
          </p:cNvSpPr>
          <p:nvPr>
            <p:ph type="sldImg"/>
          </p:nvPr>
        </p:nvSpPr>
        <p:spPr>
          <a:prstGeom prst="rect">
            <a:avLst/>
          </a:prstGeom>
        </p:spPr>
        <p:txBody>
          <a:bodyPr/>
          <a:lstStyle/>
          <a:p>
            <a:endParaRPr/>
          </a:p>
        </p:txBody>
      </p:sp>
      <p:sp>
        <p:nvSpPr>
          <p:cNvPr id="157" name="Shape 157"/>
          <p:cNvSpPr>
            <a:spLocks noGrp="1"/>
          </p:cNvSpPr>
          <p:nvPr>
            <p:ph type="body" sz="quarter" idx="1"/>
          </p:nvPr>
        </p:nvSpPr>
        <p:spPr>
          <a:prstGeom prst="rect">
            <a:avLst/>
          </a:prstGeom>
        </p:spPr>
        <p:txBody>
          <a:bodyPr/>
          <a:lstStyle/>
          <a:p>
            <a:r>
              <a:t>Pagājušajā gadā Latvijā reģistrētie uzņēmumi apgrozījuši 56,66 miljardus eiro, kas ir par 5,81% vairāk nekā 2016.gadā. Salīdzinot ar aizpagājušo gadu, pērn palielinājies arī mikro un mazo uzņēmumu kopējais apgrozījums, taču, salīdzinājumā ar Latvijas uzņēmumu kopējo rādītāju, pieaugums bijis nedaudz mazāks. Lursoft aprēķinājis, ka 2017.gadā mazais bizness apgrozīja 23,89 miljardus eiro, par 3,24% vairāk nekā nekā 2016.gadā. Tikmēr vidējā un lielā biznesa kopējais apgrozījums gada ietvaros palielinājies par 12,11%.</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Shape 166"/>
          <p:cNvSpPr>
            <a:spLocks noGrp="1" noRot="1" noChangeAspect="1"/>
          </p:cNvSpPr>
          <p:nvPr>
            <p:ph type="sldImg"/>
          </p:nvPr>
        </p:nvSpPr>
        <p:spPr>
          <a:prstGeom prst="rect">
            <a:avLst/>
          </a:prstGeom>
        </p:spPr>
        <p:txBody>
          <a:bodyPr/>
          <a:lstStyle/>
          <a:p>
            <a:endParaRPr/>
          </a:p>
        </p:txBody>
      </p:sp>
      <p:sp>
        <p:nvSpPr>
          <p:cNvPr id="167" name="Shape 167"/>
          <p:cNvSpPr>
            <a:spLocks noGrp="1"/>
          </p:cNvSpPr>
          <p:nvPr>
            <p:ph type="body" sz="quarter" idx="1"/>
          </p:nvPr>
        </p:nvSpPr>
        <p:spPr>
          <a:prstGeom prst="rect">
            <a:avLst/>
          </a:prstGeom>
        </p:spPr>
        <p:txBody>
          <a:bodyPr/>
          <a:lstStyle/>
          <a:p>
            <a:r>
              <a:t>gada laikā mikro un mazo uzņēmumu peļņa palielinājusies par 36,92%, sasniedzot 962,49 milj.EUR, tikmēr valstī reģistrēto uzņēmumu kopējā peļņa augusi par 48,91%, palielinoties no 1,97 mld.EUR 2016.gadā līdz 2,93 mld.EUR pērn.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a:spLocks noGrp="1" noRot="1" noChangeAspect="1"/>
          </p:cNvSpPr>
          <p:nvPr>
            <p:ph type="sldImg"/>
          </p:nvPr>
        </p:nvSpPr>
        <p:spPr>
          <a:prstGeom prst="rect">
            <a:avLst/>
          </a:prstGeom>
        </p:spPr>
        <p:txBody>
          <a:bodyPr/>
          <a:lstStyle/>
          <a:p>
            <a:endParaRPr/>
          </a:p>
        </p:txBody>
      </p:sp>
      <p:sp>
        <p:nvSpPr>
          <p:cNvPr id="177" name="Shape 177"/>
          <p:cNvSpPr>
            <a:spLocks noGrp="1"/>
          </p:cNvSpPr>
          <p:nvPr>
            <p:ph type="body" sz="quarter" idx="1"/>
          </p:nvPr>
        </p:nvSpPr>
        <p:spPr>
          <a:prstGeom prst="rect">
            <a:avLst/>
          </a:prstGeom>
        </p:spPr>
        <p:txBody>
          <a:bodyPr/>
          <a:lstStyle/>
          <a:p>
            <a:r>
              <a:t>Mazā biznesa lielā nozīme visievērojamāk atspoguļojas, iepazīstoties ar datiem par nodarbinātību. Lursoft aprēķinājis, ka mazais bizness ar darba vietām nodrošina 64,96% no kopējā darbinieku skaita, kas 2017.gadā nodarbināts Latvijā reģistrētajos uzņēmumos. Absolūtos skaitļos tie ir 360,53 tūkstoši darbinieku, kas nodarbināti mikro uzņēmumos, un vēl 96,45 tūkstoši strādājošo uzņēmumos, kas klasificējami kā mazie uzņēmumi.</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Shape 186"/>
          <p:cNvSpPr>
            <a:spLocks noGrp="1" noRot="1" noChangeAspect="1"/>
          </p:cNvSpPr>
          <p:nvPr>
            <p:ph type="sldImg"/>
          </p:nvPr>
        </p:nvSpPr>
        <p:spPr>
          <a:prstGeom prst="rect">
            <a:avLst/>
          </a:prstGeom>
        </p:spPr>
        <p:txBody>
          <a:bodyPr/>
          <a:lstStyle/>
          <a:p>
            <a:endParaRPr/>
          </a:p>
        </p:txBody>
      </p:sp>
      <p:sp>
        <p:nvSpPr>
          <p:cNvPr id="187" name="Shape 187"/>
          <p:cNvSpPr>
            <a:spLocks noGrp="1"/>
          </p:cNvSpPr>
          <p:nvPr>
            <p:ph type="body" sz="quarter" idx="1"/>
          </p:nvPr>
        </p:nvSpPr>
        <p:spPr>
          <a:prstGeom prst="rect">
            <a:avLst/>
          </a:prstGeom>
        </p:spPr>
        <p:txBody>
          <a:bodyPr/>
          <a:lstStyle/>
          <a:p>
            <a:r>
              <a:t>VID administrētajos nodokļos mazais bizness 2017.gadā samaksājis 2,56 miljardus eiro, kas ir par 4,92% vairāk nekā gadu iepriekš. Vērtējot mazā biznesa pienesumu kopējo nodokļu artavā, redzams, ka tas ieņem būtisku lomu – no kopējās nodokļu summas, kuru 2017.gadā valsts kopbudžetā samaksājuši uzņēmumi, 38,96% veido tieši mazais bizness. Tiesa, iepriekšējos gados to īpatsvars bija lielāks: 2016.gadā tie bija 39,80%, bet 2015.gadā – 42,28%.</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685800" y="2130425"/>
            <a:ext cx="7772400" cy="1470025"/>
          </a:xfrm>
          <a:prstGeom prst="rect">
            <a:avLst/>
          </a:prstGeom>
        </p:spPr>
        <p:txBody>
          <a:bodyPr/>
          <a:lstStyle/>
          <a:p>
            <a:r>
              <a:t>Title Text</a:t>
            </a:r>
          </a:p>
        </p:txBody>
      </p:sp>
      <p:sp>
        <p:nvSpPr>
          <p:cNvPr id="12" name="Body Level One…"/>
          <p:cNvSpPr txBox="1">
            <a:spLocks noGrp="1"/>
          </p:cNvSpPr>
          <p:nvPr>
            <p:ph type="body" sz="quarter" idx="1"/>
          </p:nvPr>
        </p:nvSpPr>
        <p:spPr>
          <a:xfrm>
            <a:off x="1371600" y="3886200"/>
            <a:ext cx="6400800" cy="17526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722312" y="4406900"/>
            <a:ext cx="7772401" cy="1362075"/>
          </a:xfrm>
          <a:prstGeom prst="rect">
            <a:avLst/>
          </a:prstGeom>
        </p:spPr>
        <p:txBody>
          <a:bodyPr anchor="t"/>
          <a:lstStyle>
            <a:lvl1pPr algn="l">
              <a:defRPr sz="4000" cap="all">
                <a:latin typeface="+mj-lt"/>
                <a:ea typeface="+mj-ea"/>
                <a:cs typeface="+mj-cs"/>
                <a:sym typeface="Calibri"/>
              </a:defRPr>
            </a:lvl1pPr>
          </a:lstStyle>
          <a:p>
            <a:r>
              <a:t>Title Text</a:t>
            </a:r>
          </a:p>
        </p:txBody>
      </p:sp>
      <p:sp>
        <p:nvSpPr>
          <p:cNvPr id="30" name="Body Level One…"/>
          <p:cNvSpPr txBox="1">
            <a:spLocks noGrp="1"/>
          </p:cNvSpPr>
          <p:nvPr>
            <p:ph type="body" sz="quarter" idx="1"/>
          </p:nvPr>
        </p:nvSpPr>
        <p:spPr>
          <a:xfrm>
            <a:off x="722312" y="2906713"/>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457200" y="1600200"/>
            <a:ext cx="4038600" cy="452596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prstGeom prst="rect">
            <a:avLst/>
          </a:prstGeom>
        </p:spPr>
        <p:txBody>
          <a:bodyPr/>
          <a:lstStyle/>
          <a:p>
            <a:r>
              <a:t>Title Text</a:t>
            </a:r>
          </a:p>
        </p:txBody>
      </p:sp>
      <p:sp>
        <p:nvSpPr>
          <p:cNvPr id="48" name="Body Level One…"/>
          <p:cNvSpPr txBox="1">
            <a:spLocks noGrp="1"/>
          </p:cNvSpPr>
          <p:nvPr>
            <p:ph type="body" sz="quarter" idx="1"/>
          </p:nvPr>
        </p:nvSpPr>
        <p:spPr>
          <a:xfrm>
            <a:off x="457200" y="1535112"/>
            <a:ext cx="4040188" cy="639763"/>
          </a:xfrm>
          <a:prstGeom prst="rect">
            <a:avLst/>
          </a:prstGeom>
        </p:spPr>
        <p:txBody>
          <a:bodyPr anchor="b"/>
          <a:lstStyle>
            <a:lvl1pPr marL="0" indent="0">
              <a:spcBef>
                <a:spcPts val="500"/>
              </a:spcBef>
              <a:buSzTx/>
              <a:buFontTx/>
              <a:buNone/>
              <a:defRPr sz="2400" b="1"/>
            </a:lvl1pPr>
            <a:lvl2pPr marL="0" indent="457200">
              <a:spcBef>
                <a:spcPts val="500"/>
              </a:spcBef>
              <a:buSzTx/>
              <a:buFontTx/>
              <a:buNone/>
              <a:defRPr sz="2400" b="1"/>
            </a:lvl2pPr>
            <a:lvl3pPr marL="0" indent="914400">
              <a:spcBef>
                <a:spcPts val="500"/>
              </a:spcBef>
              <a:buSzTx/>
              <a:buFontTx/>
              <a:buNone/>
              <a:defRPr sz="2400" b="1"/>
            </a:lvl3pPr>
            <a:lvl4pPr marL="0" indent="1371600">
              <a:spcBef>
                <a:spcPts val="500"/>
              </a:spcBef>
              <a:buSzTx/>
              <a:buFontTx/>
              <a:buNone/>
              <a:defRPr sz="2400" b="1"/>
            </a:lvl4pPr>
            <a:lvl5pPr marL="0" indent="1828800">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13"/>
          </p:nvPr>
        </p:nvSpPr>
        <p:spPr>
          <a:xfrm>
            <a:off x="4645025" y="1535112"/>
            <a:ext cx="4041775" cy="639763"/>
          </a:xfrm>
          <a:prstGeom prst="rect">
            <a:avLst/>
          </a:prstGeom>
        </p:spPr>
        <p:txBody>
          <a:bodyPr anchor="b"/>
          <a:lstStyle/>
          <a:p>
            <a:pPr marL="0" indent="0">
              <a:spcBef>
                <a:spcPts val="500"/>
              </a:spcBef>
              <a:buSzTx/>
              <a:buFontTx/>
              <a:buNone/>
              <a:defRPr sz="24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457200" y="273050"/>
            <a:ext cx="3008314" cy="1162050"/>
          </a:xfrm>
          <a:prstGeom prst="rect">
            <a:avLst/>
          </a:prstGeom>
        </p:spPr>
        <p:txBody>
          <a:bodyPr anchor="b"/>
          <a:lstStyle>
            <a:lvl1pPr algn="l">
              <a:defRPr sz="2000">
                <a:latin typeface="+mj-lt"/>
                <a:ea typeface="+mj-ea"/>
                <a:cs typeface="+mj-cs"/>
                <a:sym typeface="Calibri"/>
              </a:defRPr>
            </a:lvl1pPr>
          </a:lstStyle>
          <a:p>
            <a:r>
              <a:t>Title Text</a:t>
            </a:r>
          </a:p>
        </p:txBody>
      </p:sp>
      <p:sp>
        <p:nvSpPr>
          <p:cNvPr id="73" name="Body Level One…"/>
          <p:cNvSpPr txBox="1">
            <a:spLocks noGrp="1"/>
          </p:cNvSpPr>
          <p:nvPr>
            <p:ph type="body" idx="1"/>
          </p:nvPr>
        </p:nvSpPr>
        <p:spPr>
          <a:xfrm>
            <a:off x="3575050" y="273050"/>
            <a:ext cx="5111750" cy="585311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half" idx="13"/>
          </p:nvPr>
        </p:nvSpPr>
        <p:spPr>
          <a:xfrm>
            <a:off x="457199" y="1435100"/>
            <a:ext cx="3008315" cy="4691063"/>
          </a:xfrm>
          <a:prstGeom prst="rect">
            <a:avLst/>
          </a:prstGeom>
        </p:spPr>
        <p:txBody>
          <a:bodyPr/>
          <a:lstStyle/>
          <a:p>
            <a:pPr marL="0" indent="0">
              <a:spcBef>
                <a:spcPts val="300"/>
              </a:spcBef>
              <a:buSzTx/>
              <a:buFontTx/>
              <a:buNone/>
              <a:defRPr sz="14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1792288" y="4800600"/>
            <a:ext cx="5486401" cy="566738"/>
          </a:xfrm>
          <a:prstGeom prst="rect">
            <a:avLst/>
          </a:prstGeom>
        </p:spPr>
        <p:txBody>
          <a:bodyPr anchor="b"/>
          <a:lstStyle>
            <a:lvl1pPr algn="l">
              <a:defRPr sz="2000">
                <a:latin typeface="+mj-lt"/>
                <a:ea typeface="+mj-ea"/>
                <a:cs typeface="+mj-cs"/>
                <a:sym typeface="Calibri"/>
              </a:defRPr>
            </a:lvl1pPr>
          </a:lstStyle>
          <a:p>
            <a:r>
              <a:t>Title Text</a:t>
            </a:r>
          </a:p>
        </p:txBody>
      </p:sp>
      <p:sp>
        <p:nvSpPr>
          <p:cNvPr id="83" name="Picture Placeholder 2"/>
          <p:cNvSpPr>
            <a:spLocks noGrp="1"/>
          </p:cNvSpPr>
          <p:nvPr>
            <p:ph type="pic" sz="half" idx="13"/>
          </p:nvPr>
        </p:nvSpPr>
        <p:spPr>
          <a:xfrm>
            <a:off x="1792288" y="612775"/>
            <a:ext cx="5486401" cy="4114800"/>
          </a:xfrm>
          <a:prstGeom prst="rect">
            <a:avLst/>
          </a:prstGeom>
        </p:spPr>
        <p:txBody>
          <a:bodyPr lIns="91439" rIns="91439">
            <a:noAutofit/>
          </a:bodyPr>
          <a:lstStyle/>
          <a:p>
            <a:endParaRPr/>
          </a:p>
        </p:txBody>
      </p:sp>
      <p:sp>
        <p:nvSpPr>
          <p:cNvPr id="84" name="Body Level One…"/>
          <p:cNvSpPr txBox="1">
            <a:spLocks noGrp="1"/>
          </p:cNvSpPr>
          <p:nvPr>
            <p:ph type="body" sz="quarter" idx="1"/>
          </p:nvPr>
        </p:nvSpPr>
        <p:spPr>
          <a:xfrm>
            <a:off x="1792288" y="5367337"/>
            <a:ext cx="5486401" cy="804863"/>
          </a:xfrm>
          <a:prstGeom prst="rect">
            <a:avLst/>
          </a:prstGeom>
        </p:spPr>
        <p:txBody>
          <a:bodyPr/>
          <a:lstStyle>
            <a:lvl1pPr marL="0" indent="0">
              <a:spcBef>
                <a:spcPts val="300"/>
              </a:spcBef>
              <a:buSzTx/>
              <a:buFontTx/>
              <a:buNone/>
              <a:defRPr sz="1400">
                <a:latin typeface="Georgia"/>
                <a:ea typeface="Georgia"/>
                <a:cs typeface="Georgia"/>
                <a:sym typeface="Georgia"/>
              </a:defRPr>
            </a:lvl1pPr>
            <a:lvl2pPr marL="0" indent="457200">
              <a:spcBef>
                <a:spcPts val="300"/>
              </a:spcBef>
              <a:buSzTx/>
              <a:buFontTx/>
              <a:buNone/>
              <a:defRPr sz="1400">
                <a:latin typeface="Georgia"/>
                <a:ea typeface="Georgia"/>
                <a:cs typeface="Georgia"/>
                <a:sym typeface="Georgia"/>
              </a:defRPr>
            </a:lvl2pPr>
            <a:lvl3pPr marL="0" indent="914400">
              <a:spcBef>
                <a:spcPts val="300"/>
              </a:spcBef>
              <a:buSzTx/>
              <a:buFontTx/>
              <a:buNone/>
              <a:defRPr sz="1400">
                <a:latin typeface="Georgia"/>
                <a:ea typeface="Georgia"/>
                <a:cs typeface="Georgia"/>
                <a:sym typeface="Georgia"/>
              </a:defRPr>
            </a:lvl3pPr>
            <a:lvl4pPr marL="0" indent="1371600">
              <a:spcBef>
                <a:spcPts val="300"/>
              </a:spcBef>
              <a:buSzTx/>
              <a:buFontTx/>
              <a:buNone/>
              <a:defRPr sz="1400">
                <a:latin typeface="Georgia"/>
                <a:ea typeface="Georgia"/>
                <a:cs typeface="Georgia"/>
                <a:sym typeface="Georgia"/>
              </a:defRPr>
            </a:lvl4pPr>
            <a:lvl5pPr marL="0" indent="1828800">
              <a:spcBef>
                <a:spcPts val="300"/>
              </a:spcBef>
              <a:buSzTx/>
              <a:buFontTx/>
              <a:buNone/>
              <a:defRPr sz="1400">
                <a:latin typeface="Georgia"/>
                <a:ea typeface="Georgia"/>
                <a:cs typeface="Georgia"/>
                <a:sym typeface="Georgia"/>
              </a:defRPr>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92" name="Title Text"/>
          <p:cNvSpPr txBox="1">
            <a:spLocks noGrp="1"/>
          </p:cNvSpPr>
          <p:nvPr>
            <p:ph type="title"/>
          </p:nvPr>
        </p:nvSpPr>
        <p:spPr>
          <a:xfrm>
            <a:off x="357188" y="2580680"/>
            <a:ext cx="8429626" cy="1696642"/>
          </a:xfrm>
          <a:prstGeom prst="rect">
            <a:avLst/>
          </a:prstGeom>
        </p:spPr>
        <p:txBody>
          <a:bodyPr/>
          <a:lstStyle/>
          <a:p>
            <a:r>
              <a:t>Title Text</a:t>
            </a:r>
          </a:p>
        </p:txBody>
      </p:sp>
      <p:sp>
        <p:nvSpPr>
          <p:cNvPr id="9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00" name="Title Text"/>
          <p:cNvSpPr txBox="1">
            <a:spLocks noGrp="1"/>
          </p:cNvSpPr>
          <p:nvPr>
            <p:ph type="title"/>
          </p:nvPr>
        </p:nvSpPr>
        <p:spPr>
          <a:prstGeom prst="rect">
            <a:avLst/>
          </a:prstGeom>
        </p:spPr>
        <p:txBody>
          <a:bodyPr/>
          <a:lstStyle/>
          <a:p>
            <a:r>
              <a:t>Title Text</a:t>
            </a:r>
          </a:p>
        </p:txBody>
      </p:sp>
      <p:sp>
        <p:nvSpPr>
          <p:cNvPr id="10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457200" y="274638"/>
            <a:ext cx="8229600" cy="1143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457200" y="1600200"/>
            <a:ext cx="8229600" cy="45259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8428176" y="6404292"/>
            <a:ext cx="258624" cy="269241"/>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914400" rtl="0" latinLnBrk="0">
        <a:lnSpc>
          <a:spcPct val="100000"/>
        </a:lnSpc>
        <a:spcBef>
          <a:spcPts val="0"/>
        </a:spcBef>
        <a:spcAft>
          <a:spcPts val="0"/>
        </a:spcAft>
        <a:buClrTx/>
        <a:buSzTx/>
        <a:buFontTx/>
        <a:buNone/>
        <a:tabLst/>
        <a:defRPr sz="3000" b="1" i="0" u="none" strike="noStrike" cap="none" spc="0" baseline="0">
          <a:ln>
            <a:noFill/>
          </a:ln>
          <a:solidFill>
            <a:srgbClr val="000000"/>
          </a:solidFill>
          <a:uFillTx/>
          <a:latin typeface="Georgia"/>
          <a:ea typeface="Georgia"/>
          <a:cs typeface="Georgia"/>
          <a:sym typeface="Georgia"/>
        </a:defRPr>
      </a:lvl1pPr>
      <a:lvl2pPr marL="0" marR="0" indent="0" algn="ctr" defTabSz="914400" rtl="0" latinLnBrk="0">
        <a:lnSpc>
          <a:spcPct val="100000"/>
        </a:lnSpc>
        <a:spcBef>
          <a:spcPts val="0"/>
        </a:spcBef>
        <a:spcAft>
          <a:spcPts val="0"/>
        </a:spcAft>
        <a:buClrTx/>
        <a:buSzTx/>
        <a:buFontTx/>
        <a:buNone/>
        <a:tabLst/>
        <a:defRPr sz="3000" b="1" i="0" u="none" strike="noStrike" cap="none" spc="0" baseline="0">
          <a:ln>
            <a:noFill/>
          </a:ln>
          <a:solidFill>
            <a:srgbClr val="000000"/>
          </a:solidFill>
          <a:uFillTx/>
          <a:latin typeface="Georgia"/>
          <a:ea typeface="Georgia"/>
          <a:cs typeface="Georgia"/>
          <a:sym typeface="Georgia"/>
        </a:defRPr>
      </a:lvl2pPr>
      <a:lvl3pPr marL="0" marR="0" indent="0" algn="ctr" defTabSz="914400" rtl="0" latinLnBrk="0">
        <a:lnSpc>
          <a:spcPct val="100000"/>
        </a:lnSpc>
        <a:spcBef>
          <a:spcPts val="0"/>
        </a:spcBef>
        <a:spcAft>
          <a:spcPts val="0"/>
        </a:spcAft>
        <a:buClrTx/>
        <a:buSzTx/>
        <a:buFontTx/>
        <a:buNone/>
        <a:tabLst/>
        <a:defRPr sz="3000" b="1" i="0" u="none" strike="noStrike" cap="none" spc="0" baseline="0">
          <a:ln>
            <a:noFill/>
          </a:ln>
          <a:solidFill>
            <a:srgbClr val="000000"/>
          </a:solidFill>
          <a:uFillTx/>
          <a:latin typeface="Georgia"/>
          <a:ea typeface="Georgia"/>
          <a:cs typeface="Georgia"/>
          <a:sym typeface="Georgia"/>
        </a:defRPr>
      </a:lvl3pPr>
      <a:lvl4pPr marL="0" marR="0" indent="0" algn="ctr" defTabSz="914400" rtl="0" latinLnBrk="0">
        <a:lnSpc>
          <a:spcPct val="100000"/>
        </a:lnSpc>
        <a:spcBef>
          <a:spcPts val="0"/>
        </a:spcBef>
        <a:spcAft>
          <a:spcPts val="0"/>
        </a:spcAft>
        <a:buClrTx/>
        <a:buSzTx/>
        <a:buFontTx/>
        <a:buNone/>
        <a:tabLst/>
        <a:defRPr sz="3000" b="1" i="0" u="none" strike="noStrike" cap="none" spc="0" baseline="0">
          <a:ln>
            <a:noFill/>
          </a:ln>
          <a:solidFill>
            <a:srgbClr val="000000"/>
          </a:solidFill>
          <a:uFillTx/>
          <a:latin typeface="Georgia"/>
          <a:ea typeface="Georgia"/>
          <a:cs typeface="Georgia"/>
          <a:sym typeface="Georgia"/>
        </a:defRPr>
      </a:lvl4pPr>
      <a:lvl5pPr marL="0" marR="0" indent="0" algn="ctr" defTabSz="914400" rtl="0" latinLnBrk="0">
        <a:lnSpc>
          <a:spcPct val="100000"/>
        </a:lnSpc>
        <a:spcBef>
          <a:spcPts val="0"/>
        </a:spcBef>
        <a:spcAft>
          <a:spcPts val="0"/>
        </a:spcAft>
        <a:buClrTx/>
        <a:buSzTx/>
        <a:buFontTx/>
        <a:buNone/>
        <a:tabLst/>
        <a:defRPr sz="3000" b="1" i="0" u="none" strike="noStrike" cap="none" spc="0" baseline="0">
          <a:ln>
            <a:noFill/>
          </a:ln>
          <a:solidFill>
            <a:srgbClr val="000000"/>
          </a:solidFill>
          <a:uFillTx/>
          <a:latin typeface="Georgia"/>
          <a:ea typeface="Georgia"/>
          <a:cs typeface="Georgia"/>
          <a:sym typeface="Georgia"/>
        </a:defRPr>
      </a:lvl5pPr>
      <a:lvl6pPr marL="0" marR="0" indent="0" algn="ctr" defTabSz="914400" rtl="0" latinLnBrk="0">
        <a:lnSpc>
          <a:spcPct val="100000"/>
        </a:lnSpc>
        <a:spcBef>
          <a:spcPts val="0"/>
        </a:spcBef>
        <a:spcAft>
          <a:spcPts val="0"/>
        </a:spcAft>
        <a:buClrTx/>
        <a:buSzTx/>
        <a:buFontTx/>
        <a:buNone/>
        <a:tabLst/>
        <a:defRPr sz="3000" b="1" i="0" u="none" strike="noStrike" cap="none" spc="0" baseline="0">
          <a:ln>
            <a:noFill/>
          </a:ln>
          <a:solidFill>
            <a:srgbClr val="000000"/>
          </a:solidFill>
          <a:uFillTx/>
          <a:latin typeface="Georgia"/>
          <a:ea typeface="Georgia"/>
          <a:cs typeface="Georgia"/>
          <a:sym typeface="Georgia"/>
        </a:defRPr>
      </a:lvl6pPr>
      <a:lvl7pPr marL="0" marR="0" indent="0" algn="ctr" defTabSz="914400" rtl="0" latinLnBrk="0">
        <a:lnSpc>
          <a:spcPct val="100000"/>
        </a:lnSpc>
        <a:spcBef>
          <a:spcPts val="0"/>
        </a:spcBef>
        <a:spcAft>
          <a:spcPts val="0"/>
        </a:spcAft>
        <a:buClrTx/>
        <a:buSzTx/>
        <a:buFontTx/>
        <a:buNone/>
        <a:tabLst/>
        <a:defRPr sz="3000" b="1" i="0" u="none" strike="noStrike" cap="none" spc="0" baseline="0">
          <a:ln>
            <a:noFill/>
          </a:ln>
          <a:solidFill>
            <a:srgbClr val="000000"/>
          </a:solidFill>
          <a:uFillTx/>
          <a:latin typeface="Georgia"/>
          <a:ea typeface="Georgia"/>
          <a:cs typeface="Georgia"/>
          <a:sym typeface="Georgia"/>
        </a:defRPr>
      </a:lvl7pPr>
      <a:lvl8pPr marL="0" marR="0" indent="0" algn="ctr" defTabSz="914400" rtl="0" latinLnBrk="0">
        <a:lnSpc>
          <a:spcPct val="100000"/>
        </a:lnSpc>
        <a:spcBef>
          <a:spcPts val="0"/>
        </a:spcBef>
        <a:spcAft>
          <a:spcPts val="0"/>
        </a:spcAft>
        <a:buClrTx/>
        <a:buSzTx/>
        <a:buFontTx/>
        <a:buNone/>
        <a:tabLst/>
        <a:defRPr sz="3000" b="1" i="0" u="none" strike="noStrike" cap="none" spc="0" baseline="0">
          <a:ln>
            <a:noFill/>
          </a:ln>
          <a:solidFill>
            <a:srgbClr val="000000"/>
          </a:solidFill>
          <a:uFillTx/>
          <a:latin typeface="Georgia"/>
          <a:ea typeface="Georgia"/>
          <a:cs typeface="Georgia"/>
          <a:sym typeface="Georgia"/>
        </a:defRPr>
      </a:lvl8pPr>
      <a:lvl9pPr marL="0" marR="0" indent="0" algn="ctr" defTabSz="914400" rtl="0" latinLnBrk="0">
        <a:lnSpc>
          <a:spcPct val="100000"/>
        </a:lnSpc>
        <a:spcBef>
          <a:spcPts val="0"/>
        </a:spcBef>
        <a:spcAft>
          <a:spcPts val="0"/>
        </a:spcAft>
        <a:buClrTx/>
        <a:buSzTx/>
        <a:buFontTx/>
        <a:buNone/>
        <a:tabLst/>
        <a:defRPr sz="3000" b="1" i="0" u="none" strike="noStrike" cap="none" spc="0" baseline="0">
          <a:ln>
            <a:noFill/>
          </a:ln>
          <a:solidFill>
            <a:srgbClr val="000000"/>
          </a:solidFill>
          <a:uFillTx/>
          <a:latin typeface="Georgia"/>
          <a:ea typeface="Georgia"/>
          <a:cs typeface="Georgia"/>
          <a:sym typeface="Georgia"/>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tif"/><Relationship Id="rId1" Type="http://schemas.openxmlformats.org/officeDocument/2006/relationships/slideLayout" Target="../slideLayouts/slideLayout10.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8.png"/><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hyperlink" Target="http://youtu.be/GKt-4kGbGB8" TargetMode="External"/><Relationship Id="rId2" Type="http://schemas.openxmlformats.org/officeDocument/2006/relationships/image" Target="../media/image19.png"/><Relationship Id="rId1" Type="http://schemas.openxmlformats.org/officeDocument/2006/relationships/slideLayout" Target="../slideLayouts/slideLayout11.xm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1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8" Type="http://schemas.openxmlformats.org/officeDocument/2006/relationships/image" Target="../media/image32.jpeg"/><Relationship Id="rId13" Type="http://schemas.openxmlformats.org/officeDocument/2006/relationships/image" Target="../media/image37.png"/><Relationship Id="rId18" Type="http://schemas.openxmlformats.org/officeDocument/2006/relationships/image" Target="../media/image42.png"/><Relationship Id="rId26" Type="http://schemas.openxmlformats.org/officeDocument/2006/relationships/image" Target="../media/image50.png"/><Relationship Id="rId3" Type="http://schemas.openxmlformats.org/officeDocument/2006/relationships/image" Target="../media/image27.jpeg"/><Relationship Id="rId21" Type="http://schemas.openxmlformats.org/officeDocument/2006/relationships/image" Target="../media/image45.png"/><Relationship Id="rId7" Type="http://schemas.openxmlformats.org/officeDocument/2006/relationships/image" Target="../media/image31.jpeg"/><Relationship Id="rId12" Type="http://schemas.openxmlformats.org/officeDocument/2006/relationships/image" Target="../media/image36.png"/><Relationship Id="rId17" Type="http://schemas.openxmlformats.org/officeDocument/2006/relationships/image" Target="../media/image41.png"/><Relationship Id="rId25" Type="http://schemas.openxmlformats.org/officeDocument/2006/relationships/image" Target="../media/image49.png"/><Relationship Id="rId2" Type="http://schemas.openxmlformats.org/officeDocument/2006/relationships/image" Target="../media/image26.jpeg"/><Relationship Id="rId16" Type="http://schemas.openxmlformats.org/officeDocument/2006/relationships/image" Target="../media/image40.png"/><Relationship Id="rId20" Type="http://schemas.openxmlformats.org/officeDocument/2006/relationships/image" Target="../media/image44.png"/><Relationship Id="rId1" Type="http://schemas.openxmlformats.org/officeDocument/2006/relationships/slideLayout" Target="../slideLayouts/slideLayout11.xml"/><Relationship Id="rId6" Type="http://schemas.openxmlformats.org/officeDocument/2006/relationships/image" Target="../media/image30.jpeg"/><Relationship Id="rId11" Type="http://schemas.openxmlformats.org/officeDocument/2006/relationships/image" Target="../media/image35.png"/><Relationship Id="rId24" Type="http://schemas.openxmlformats.org/officeDocument/2006/relationships/image" Target="../media/image48.png"/><Relationship Id="rId5" Type="http://schemas.openxmlformats.org/officeDocument/2006/relationships/image" Target="../media/image29.jpeg"/><Relationship Id="rId15" Type="http://schemas.openxmlformats.org/officeDocument/2006/relationships/image" Target="../media/image39.png"/><Relationship Id="rId23" Type="http://schemas.openxmlformats.org/officeDocument/2006/relationships/image" Target="../media/image47.png"/><Relationship Id="rId28" Type="http://schemas.openxmlformats.org/officeDocument/2006/relationships/image" Target="../media/image2.jpeg"/><Relationship Id="rId10" Type="http://schemas.openxmlformats.org/officeDocument/2006/relationships/image" Target="../media/image34.png"/><Relationship Id="rId19" Type="http://schemas.openxmlformats.org/officeDocument/2006/relationships/image" Target="../media/image43.png"/><Relationship Id="rId4" Type="http://schemas.openxmlformats.org/officeDocument/2006/relationships/image" Target="../media/image28.jpeg"/><Relationship Id="rId9" Type="http://schemas.openxmlformats.org/officeDocument/2006/relationships/image" Target="../media/image33.jpeg"/><Relationship Id="rId14" Type="http://schemas.openxmlformats.org/officeDocument/2006/relationships/image" Target="../media/image38.png"/><Relationship Id="rId22" Type="http://schemas.openxmlformats.org/officeDocument/2006/relationships/image" Target="../media/image46.png"/><Relationship Id="rId27" Type="http://schemas.openxmlformats.org/officeDocument/2006/relationships/image" Target="../media/image51.png"/></Relationships>
</file>

<file path=ppt/slides/_rels/slide17.xml.rels><?xml version="1.0" encoding="UTF-8" standalone="yes"?>
<Relationships xmlns="http://schemas.openxmlformats.org/package/2006/relationships"><Relationship Id="rId13" Type="http://schemas.openxmlformats.org/officeDocument/2006/relationships/image" Target="../media/image63.png"/><Relationship Id="rId18" Type="http://schemas.openxmlformats.org/officeDocument/2006/relationships/image" Target="../media/image68.png"/><Relationship Id="rId26" Type="http://schemas.openxmlformats.org/officeDocument/2006/relationships/image" Target="../media/image76.png"/><Relationship Id="rId39" Type="http://schemas.openxmlformats.org/officeDocument/2006/relationships/image" Target="../media/image2.jpeg"/><Relationship Id="rId21" Type="http://schemas.openxmlformats.org/officeDocument/2006/relationships/image" Target="../media/image71.png"/><Relationship Id="rId34" Type="http://schemas.openxmlformats.org/officeDocument/2006/relationships/image" Target="../media/image84.png"/><Relationship Id="rId7" Type="http://schemas.openxmlformats.org/officeDocument/2006/relationships/image" Target="../media/image57.png"/><Relationship Id="rId12" Type="http://schemas.openxmlformats.org/officeDocument/2006/relationships/image" Target="../media/image62.png"/><Relationship Id="rId17" Type="http://schemas.openxmlformats.org/officeDocument/2006/relationships/image" Target="../media/image67.png"/><Relationship Id="rId25" Type="http://schemas.openxmlformats.org/officeDocument/2006/relationships/image" Target="../media/image75.png"/><Relationship Id="rId33" Type="http://schemas.openxmlformats.org/officeDocument/2006/relationships/image" Target="../media/image83.png"/><Relationship Id="rId38" Type="http://schemas.openxmlformats.org/officeDocument/2006/relationships/image" Target="../media/image88.png"/><Relationship Id="rId2" Type="http://schemas.openxmlformats.org/officeDocument/2006/relationships/image" Target="../media/image52.png"/><Relationship Id="rId16" Type="http://schemas.openxmlformats.org/officeDocument/2006/relationships/image" Target="../media/image66.png"/><Relationship Id="rId20" Type="http://schemas.openxmlformats.org/officeDocument/2006/relationships/image" Target="../media/image70.png"/><Relationship Id="rId29" Type="http://schemas.openxmlformats.org/officeDocument/2006/relationships/image" Target="../media/image79.png"/><Relationship Id="rId1" Type="http://schemas.openxmlformats.org/officeDocument/2006/relationships/slideLayout" Target="../slideLayouts/slideLayout6.xml"/><Relationship Id="rId6" Type="http://schemas.openxmlformats.org/officeDocument/2006/relationships/image" Target="../media/image56.png"/><Relationship Id="rId11" Type="http://schemas.openxmlformats.org/officeDocument/2006/relationships/image" Target="../media/image61.png"/><Relationship Id="rId24" Type="http://schemas.openxmlformats.org/officeDocument/2006/relationships/image" Target="../media/image74.png"/><Relationship Id="rId32" Type="http://schemas.openxmlformats.org/officeDocument/2006/relationships/image" Target="../media/image82.png"/><Relationship Id="rId37" Type="http://schemas.openxmlformats.org/officeDocument/2006/relationships/image" Target="../media/image87.png"/><Relationship Id="rId5" Type="http://schemas.openxmlformats.org/officeDocument/2006/relationships/image" Target="../media/image55.png"/><Relationship Id="rId15" Type="http://schemas.openxmlformats.org/officeDocument/2006/relationships/image" Target="../media/image65.png"/><Relationship Id="rId23" Type="http://schemas.openxmlformats.org/officeDocument/2006/relationships/image" Target="../media/image73.png"/><Relationship Id="rId28" Type="http://schemas.openxmlformats.org/officeDocument/2006/relationships/image" Target="../media/image78.png"/><Relationship Id="rId36" Type="http://schemas.openxmlformats.org/officeDocument/2006/relationships/image" Target="../media/image86.png"/><Relationship Id="rId10" Type="http://schemas.openxmlformats.org/officeDocument/2006/relationships/image" Target="../media/image60.png"/><Relationship Id="rId19" Type="http://schemas.openxmlformats.org/officeDocument/2006/relationships/image" Target="../media/image69.png"/><Relationship Id="rId31" Type="http://schemas.openxmlformats.org/officeDocument/2006/relationships/image" Target="../media/image81.png"/><Relationship Id="rId4" Type="http://schemas.openxmlformats.org/officeDocument/2006/relationships/image" Target="../media/image54.png"/><Relationship Id="rId9" Type="http://schemas.openxmlformats.org/officeDocument/2006/relationships/image" Target="../media/image59.png"/><Relationship Id="rId14" Type="http://schemas.openxmlformats.org/officeDocument/2006/relationships/image" Target="../media/image64.png"/><Relationship Id="rId22" Type="http://schemas.openxmlformats.org/officeDocument/2006/relationships/image" Target="../media/image72.png"/><Relationship Id="rId27" Type="http://schemas.openxmlformats.org/officeDocument/2006/relationships/image" Target="../media/image77.png"/><Relationship Id="rId30" Type="http://schemas.openxmlformats.org/officeDocument/2006/relationships/image" Target="../media/image80.png"/><Relationship Id="rId35" Type="http://schemas.openxmlformats.org/officeDocument/2006/relationships/image" Target="../media/image85.png"/><Relationship Id="rId8" Type="http://schemas.openxmlformats.org/officeDocument/2006/relationships/image" Target="../media/image58.png"/><Relationship Id="rId3" Type="http://schemas.openxmlformats.org/officeDocument/2006/relationships/image" Target="../media/image53.png"/></Relationships>
</file>

<file path=ppt/slides/_rels/slide18.xml.rels><?xml version="1.0" encoding="UTF-8" standalone="yes"?>
<Relationships xmlns="http://schemas.openxmlformats.org/package/2006/relationships"><Relationship Id="rId3" Type="http://schemas.openxmlformats.org/officeDocument/2006/relationships/hyperlink" Target="http://www.mazabiznesadiena.lv/" TargetMode="External"/><Relationship Id="rId2" Type="http://schemas.openxmlformats.org/officeDocument/2006/relationships/image" Target="../media/image89.png"/><Relationship Id="rId1" Type="http://schemas.openxmlformats.org/officeDocument/2006/relationships/slideLayout" Target="../slideLayouts/slideLayout11.xml"/><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90.jpe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8" Type="http://schemas.openxmlformats.org/officeDocument/2006/relationships/image" Target="../media/image97.png"/><Relationship Id="rId13" Type="http://schemas.openxmlformats.org/officeDocument/2006/relationships/image" Target="../media/image102.png"/><Relationship Id="rId3" Type="http://schemas.openxmlformats.org/officeDocument/2006/relationships/image" Target="../media/image92.png"/><Relationship Id="rId7" Type="http://schemas.openxmlformats.org/officeDocument/2006/relationships/image" Target="../media/image96.png"/><Relationship Id="rId12" Type="http://schemas.openxmlformats.org/officeDocument/2006/relationships/image" Target="../media/image101.png"/><Relationship Id="rId2" Type="http://schemas.openxmlformats.org/officeDocument/2006/relationships/image" Target="../media/image91.png"/><Relationship Id="rId1" Type="http://schemas.openxmlformats.org/officeDocument/2006/relationships/slideLayout" Target="../slideLayouts/slideLayout11.xml"/><Relationship Id="rId6" Type="http://schemas.openxmlformats.org/officeDocument/2006/relationships/image" Target="../media/image95.png"/><Relationship Id="rId11" Type="http://schemas.openxmlformats.org/officeDocument/2006/relationships/image" Target="../media/image100.png"/><Relationship Id="rId5" Type="http://schemas.openxmlformats.org/officeDocument/2006/relationships/image" Target="../media/image94.png"/><Relationship Id="rId10" Type="http://schemas.openxmlformats.org/officeDocument/2006/relationships/image" Target="../media/image99.png"/><Relationship Id="rId4" Type="http://schemas.openxmlformats.org/officeDocument/2006/relationships/image" Target="../media/image93.png"/><Relationship Id="rId9" Type="http://schemas.openxmlformats.org/officeDocument/2006/relationships/image" Target="../media/image98.png"/><Relationship Id="rId1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11.xml"/><Relationship Id="rId5" Type="http://schemas.openxmlformats.org/officeDocument/2006/relationships/image" Target="../media/image2.jpeg"/><Relationship Id="rId4" Type="http://schemas.openxmlformats.org/officeDocument/2006/relationships/hyperlink" Target="http://mazabiznesadiena.lv/atbalstariki/bosi"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12.xml"/><Relationship Id="rId5" Type="http://schemas.openxmlformats.org/officeDocument/2006/relationships/image" Target="../media/image107.png"/><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jpe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8" Type="http://schemas.openxmlformats.org/officeDocument/2006/relationships/image" Target="../media/image116.jpeg"/><Relationship Id="rId3" Type="http://schemas.openxmlformats.org/officeDocument/2006/relationships/image" Target="../media/image111.jpeg"/><Relationship Id="rId7" Type="http://schemas.openxmlformats.org/officeDocument/2006/relationships/image" Target="../media/image115.jpeg"/><Relationship Id="rId2" Type="http://schemas.openxmlformats.org/officeDocument/2006/relationships/image" Target="../media/image110.jpeg"/><Relationship Id="rId1" Type="http://schemas.openxmlformats.org/officeDocument/2006/relationships/slideLayout" Target="../slideLayouts/slideLayout11.xml"/><Relationship Id="rId6" Type="http://schemas.openxmlformats.org/officeDocument/2006/relationships/image" Target="../media/image114.jpeg"/><Relationship Id="rId5" Type="http://schemas.openxmlformats.org/officeDocument/2006/relationships/image" Target="../media/image113.jpeg"/><Relationship Id="rId4" Type="http://schemas.openxmlformats.org/officeDocument/2006/relationships/image" Target="../media/image112.jpeg"/><Relationship Id="rId9" Type="http://schemas.openxmlformats.org/officeDocument/2006/relationships/image" Target="../media/image117.jpeg"/></Relationships>
</file>

<file path=ppt/slides/_rels/slide2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jpeg"/><Relationship Id="rId1" Type="http://schemas.openxmlformats.org/officeDocument/2006/relationships/slideLayout" Target="../slideLayouts/slideLayout7.xml"/><Relationship Id="rId6" Type="http://schemas.openxmlformats.org/officeDocument/2006/relationships/image" Target="../media/image122.jpeg"/><Relationship Id="rId5" Type="http://schemas.openxmlformats.org/officeDocument/2006/relationships/image" Target="../media/image121.jpeg"/><Relationship Id="rId4" Type="http://schemas.openxmlformats.org/officeDocument/2006/relationships/image" Target="../media/image120.jpeg"/></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tif"/><Relationship Id="rId1" Type="http://schemas.openxmlformats.org/officeDocument/2006/relationships/slideLayout" Target="../slideLayouts/slideLayout10.xml"/><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image" Target="../media/image124.png"/><Relationship Id="rId7" Type="http://schemas.openxmlformats.org/officeDocument/2006/relationships/image" Target="../media/image128.png"/><Relationship Id="rId2" Type="http://schemas.openxmlformats.org/officeDocument/2006/relationships/image" Target="../media/image123.png"/><Relationship Id="rId1" Type="http://schemas.openxmlformats.org/officeDocument/2006/relationships/slideLayout" Target="../slideLayouts/slideLayout6.xml"/><Relationship Id="rId6" Type="http://schemas.openxmlformats.org/officeDocument/2006/relationships/image" Target="../media/image127.png"/><Relationship Id="rId5" Type="http://schemas.openxmlformats.org/officeDocument/2006/relationships/image" Target="../media/image126.png"/><Relationship Id="rId10" Type="http://schemas.openxmlformats.org/officeDocument/2006/relationships/image" Target="../media/image131.png"/><Relationship Id="rId4" Type="http://schemas.openxmlformats.org/officeDocument/2006/relationships/image" Target="../media/image125.png"/><Relationship Id="rId9" Type="http://schemas.openxmlformats.org/officeDocument/2006/relationships/image" Target="../media/image130.png"/></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3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savieniba.lv/" TargetMode="External"/><Relationship Id="rId7" Type="http://schemas.openxmlformats.org/officeDocument/2006/relationships/image" Target="../media/image10.png"/><Relationship Id="rId2" Type="http://schemas.openxmlformats.org/officeDocument/2006/relationships/image" Target="../media/image133.png"/><Relationship Id="rId1" Type="http://schemas.openxmlformats.org/officeDocument/2006/relationships/slideLayout" Target="../slideLayouts/slideLayout1.xml"/><Relationship Id="rId6" Type="http://schemas.openxmlformats.org/officeDocument/2006/relationships/image" Target="../media/image9.tif"/><Relationship Id="rId5" Type="http://schemas.openxmlformats.org/officeDocument/2006/relationships/image" Target="../media/image2.jpeg"/><Relationship Id="rId4" Type="http://schemas.openxmlformats.org/officeDocument/2006/relationships/hyperlink" Target="http://www.mazabiznesadiena.l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Title 1"/>
          <p:cNvSpPr txBox="1">
            <a:spLocks noGrp="1"/>
          </p:cNvSpPr>
          <p:nvPr>
            <p:ph type="ctrTitle"/>
          </p:nvPr>
        </p:nvSpPr>
        <p:spPr>
          <a:xfrm>
            <a:off x="720182" y="2996951"/>
            <a:ext cx="7772401" cy="1470026"/>
          </a:xfrm>
          <a:prstGeom prst="rect">
            <a:avLst/>
          </a:prstGeom>
        </p:spPr>
        <p:txBody>
          <a:bodyPr/>
          <a:lstStyle/>
          <a:p>
            <a:pPr>
              <a:defRPr sz="2800"/>
            </a:pPr>
            <a:r>
              <a:t>SME STRATEGIES AND ITS IMPACT ON REGIONAL SMEs in LATVIA</a:t>
            </a:r>
            <a:br/>
            <a:r>
              <a:rPr sz="2400">
                <a:solidFill>
                  <a:srgbClr val="E46C0A"/>
                </a:solidFill>
              </a:rPr>
              <a:t>Qazakh, June 17</a:t>
            </a:r>
          </a:p>
        </p:txBody>
      </p:sp>
      <p:sp>
        <p:nvSpPr>
          <p:cNvPr id="119" name="Subtitle 2"/>
          <p:cNvSpPr txBox="1">
            <a:spLocks noGrp="1"/>
          </p:cNvSpPr>
          <p:nvPr>
            <p:ph type="subTitle" sz="quarter" idx="1"/>
          </p:nvPr>
        </p:nvSpPr>
        <p:spPr>
          <a:xfrm>
            <a:off x="683567" y="5301207"/>
            <a:ext cx="7848874" cy="1368153"/>
          </a:xfrm>
          <a:prstGeom prst="rect">
            <a:avLst/>
          </a:prstGeom>
        </p:spPr>
        <p:txBody>
          <a:bodyPr/>
          <a:lstStyle/>
          <a:p>
            <a:pPr algn="just">
              <a:lnSpc>
                <a:spcPct val="80000"/>
              </a:lnSpc>
              <a:spcBef>
                <a:spcPts val="0"/>
              </a:spcBef>
              <a:defRPr sz="1500">
                <a:latin typeface="Georgia"/>
                <a:ea typeface="Georgia"/>
                <a:cs typeface="Georgia"/>
                <a:sym typeface="Georgia"/>
              </a:defRPr>
            </a:pPr>
            <a:r>
              <a:t>The project “</a:t>
            </a:r>
            <a:r>
              <a:rPr b="1"/>
              <a:t>Development of SME strategies and its impact on regional SMEs</a:t>
            </a:r>
            <a:r>
              <a:t>” benefits from support through the EaP Civil Society Forum Re-granting Scheme (FSTP) and is funded by the European Union as part of its support to civil society in the region. This material has been produced with the assistance of the European Union. The contents of this publication are the sole responsibility of project implementing partners and do not necessarily reflect the views of the European Union.</a:t>
            </a:r>
          </a:p>
        </p:txBody>
      </p:sp>
      <p:pic>
        <p:nvPicPr>
          <p:cNvPr id="120" name="Picture 4" descr="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2031" y="7038"/>
            <a:ext cx="8268701" cy="2989915"/>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Title 1"/>
          <p:cNvSpPr txBox="1">
            <a:spLocks noGrp="1"/>
          </p:cNvSpPr>
          <p:nvPr>
            <p:ph type="title"/>
          </p:nvPr>
        </p:nvSpPr>
        <p:spPr>
          <a:prstGeom prst="rect">
            <a:avLst/>
          </a:prstGeom>
        </p:spPr>
        <p:txBody>
          <a:bodyPr/>
          <a:lstStyle/>
          <a:p>
            <a:r>
              <a:t>Agenda</a:t>
            </a:r>
          </a:p>
        </p:txBody>
      </p:sp>
      <p:sp>
        <p:nvSpPr>
          <p:cNvPr id="123" name="Content Placeholder 2"/>
          <p:cNvSpPr txBox="1">
            <a:spLocks noGrp="1"/>
          </p:cNvSpPr>
          <p:nvPr>
            <p:ph type="body" idx="1"/>
          </p:nvPr>
        </p:nvSpPr>
        <p:spPr>
          <a:xfrm>
            <a:off x="457200" y="1600200"/>
            <a:ext cx="8229600" cy="4525963"/>
          </a:xfrm>
          <a:prstGeom prst="rect">
            <a:avLst/>
          </a:prstGeom>
        </p:spPr>
        <p:txBody>
          <a:bodyPr/>
          <a:lstStyle/>
          <a:p>
            <a:pPr>
              <a:lnSpc>
                <a:spcPct val="90000"/>
              </a:lnSpc>
              <a:defRPr>
                <a:latin typeface="Georgia"/>
                <a:ea typeface="Georgia"/>
                <a:cs typeface="Georgia"/>
                <a:sym typeface="Georgia"/>
              </a:defRPr>
            </a:pPr>
            <a:r>
              <a:t>Who We are</a:t>
            </a:r>
          </a:p>
          <a:p>
            <a:pPr marL="742950" lvl="1" indent="-285750">
              <a:lnSpc>
                <a:spcPct val="90000"/>
              </a:lnSpc>
              <a:spcBef>
                <a:spcPts val="600"/>
              </a:spcBef>
              <a:defRPr sz="2800">
                <a:latin typeface="Georgia"/>
                <a:ea typeface="Georgia"/>
                <a:cs typeface="Georgia"/>
                <a:sym typeface="Georgia"/>
              </a:defRPr>
            </a:pPr>
            <a:r>
              <a:t>Business Union of Latvia</a:t>
            </a:r>
          </a:p>
          <a:p>
            <a:pPr marL="742950" lvl="1" indent="-285750">
              <a:lnSpc>
                <a:spcPct val="90000"/>
              </a:lnSpc>
              <a:spcBef>
                <a:spcPts val="600"/>
              </a:spcBef>
              <a:defRPr sz="2800">
                <a:latin typeface="Georgia"/>
                <a:ea typeface="Georgia"/>
                <a:cs typeface="Georgia"/>
                <a:sym typeface="Georgia"/>
              </a:defRPr>
            </a:pPr>
            <a:r>
              <a:t>SMEs in Latvia</a:t>
            </a:r>
          </a:p>
          <a:p>
            <a:pPr>
              <a:lnSpc>
                <a:spcPct val="90000"/>
              </a:lnSpc>
              <a:defRPr>
                <a:latin typeface="Georgia"/>
                <a:ea typeface="Georgia"/>
                <a:cs typeface="Georgia"/>
                <a:sym typeface="Georgia"/>
              </a:defRPr>
            </a:pPr>
            <a:r>
              <a:t>What we do</a:t>
            </a:r>
          </a:p>
          <a:p>
            <a:pPr marL="742950" lvl="1" indent="-285750">
              <a:lnSpc>
                <a:spcPct val="90000"/>
              </a:lnSpc>
              <a:spcBef>
                <a:spcPts val="600"/>
              </a:spcBef>
              <a:defRPr sz="2800">
                <a:latin typeface="Georgia"/>
                <a:ea typeface="Georgia"/>
                <a:cs typeface="Georgia"/>
                <a:sym typeface="Georgia"/>
              </a:defRPr>
            </a:pPr>
            <a:r>
              <a:t>Initiative “Support small business!”</a:t>
            </a:r>
          </a:p>
          <a:p>
            <a:pPr marL="742950" lvl="1" indent="-285750">
              <a:lnSpc>
                <a:spcPct val="90000"/>
              </a:lnSpc>
              <a:spcBef>
                <a:spcPts val="600"/>
              </a:spcBef>
              <a:defRPr sz="2800">
                <a:latin typeface="Georgia"/>
                <a:ea typeface="Georgia"/>
                <a:cs typeface="Georgia"/>
                <a:sym typeface="Georgia"/>
              </a:defRPr>
            </a:pPr>
            <a:r>
              <a:t>Index «Most Investment-Friendly Municipality»</a:t>
            </a:r>
          </a:p>
          <a:p>
            <a:pPr>
              <a:lnSpc>
                <a:spcPct val="90000"/>
              </a:lnSpc>
              <a:defRPr>
                <a:latin typeface="Georgia"/>
                <a:ea typeface="Georgia"/>
                <a:cs typeface="Georgia"/>
                <a:sym typeface="Georgia"/>
              </a:defRPr>
            </a:pPr>
            <a:r>
              <a:t>Other regional initiatives</a:t>
            </a:r>
          </a:p>
        </p:txBody>
      </p:sp>
      <p:pic>
        <p:nvPicPr>
          <p:cNvPr id="124" name="Picture 5" descr="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100" y="94019"/>
            <a:ext cx="1741516" cy="465514"/>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 name="image9.png" descr="image9.png"/>
          <p:cNvPicPr>
            <a:picLocks noChangeAspect="1"/>
          </p:cNvPicPr>
          <p:nvPr/>
        </p:nvPicPr>
        <p:blipFill>
          <a:blip r:embed="rId2">
            <a:extLst/>
          </a:blip>
          <a:stretch>
            <a:fillRect/>
          </a:stretch>
        </p:blipFill>
        <p:spPr>
          <a:xfrm>
            <a:off x="6808323" y="4241303"/>
            <a:ext cx="2424578" cy="2755203"/>
          </a:xfrm>
          <a:prstGeom prst="rect">
            <a:avLst/>
          </a:prstGeom>
          <a:ln w="12700">
            <a:miter lim="400000"/>
          </a:ln>
        </p:spPr>
      </p:pic>
      <p:sp>
        <p:nvSpPr>
          <p:cNvPr id="127" name="Title 1"/>
          <p:cNvSpPr txBox="1">
            <a:spLocks noGrp="1"/>
          </p:cNvSpPr>
          <p:nvPr>
            <p:ph type="title"/>
          </p:nvPr>
        </p:nvSpPr>
        <p:spPr>
          <a:prstGeom prst="rect">
            <a:avLst/>
          </a:prstGeom>
        </p:spPr>
        <p:txBody>
          <a:bodyPr/>
          <a:lstStyle/>
          <a:p>
            <a:r>
              <a:t>About Business union of Latvia</a:t>
            </a:r>
          </a:p>
        </p:txBody>
      </p:sp>
      <p:sp>
        <p:nvSpPr>
          <p:cNvPr id="128" name="Content Placeholder 2"/>
          <p:cNvSpPr txBox="1">
            <a:spLocks noGrp="1"/>
          </p:cNvSpPr>
          <p:nvPr>
            <p:ph type="body" idx="1"/>
          </p:nvPr>
        </p:nvSpPr>
        <p:spPr>
          <a:xfrm>
            <a:off x="457200" y="1600200"/>
            <a:ext cx="8229600" cy="4525963"/>
          </a:xfrm>
          <a:prstGeom prst="rect">
            <a:avLst/>
          </a:prstGeom>
        </p:spPr>
        <p:txBody>
          <a:bodyPr/>
          <a:lstStyle/>
          <a:p>
            <a:pPr marL="343426" indent="-343426" defTabSz="543305">
              <a:lnSpc>
                <a:spcPct val="80000"/>
              </a:lnSpc>
              <a:spcBef>
                <a:spcPts val="300"/>
              </a:spcBef>
              <a:buClr>
                <a:srgbClr val="000000"/>
              </a:buClr>
              <a:buChar char="◆"/>
              <a:defRPr sz="2400">
                <a:latin typeface="Georgia"/>
                <a:ea typeface="Georgia"/>
                <a:cs typeface="Georgia"/>
                <a:sym typeface="Georgia"/>
              </a:defRPr>
            </a:pPr>
            <a:r>
              <a:t>Reorganised in 2015 by merging of two employers’ organisations:</a:t>
            </a:r>
          </a:p>
          <a:p>
            <a:pPr marL="780432" lvl="1" indent="-343426" defTabSz="543305">
              <a:lnSpc>
                <a:spcPct val="80000"/>
              </a:lnSpc>
              <a:spcBef>
                <a:spcPts val="300"/>
              </a:spcBef>
              <a:buClr>
                <a:srgbClr val="000000"/>
              </a:buClr>
              <a:buChar char="◆"/>
              <a:defRPr sz="2400">
                <a:latin typeface="Georgia"/>
                <a:ea typeface="Georgia"/>
                <a:cs typeface="Georgia"/>
                <a:sym typeface="Georgia"/>
              </a:defRPr>
            </a:pPr>
            <a:r>
              <a:t>Forum of Small and medium size enterprises of Latvia (since 2012);</a:t>
            </a:r>
          </a:p>
          <a:p>
            <a:pPr marL="780432" lvl="1" indent="-343426" defTabSz="543305">
              <a:lnSpc>
                <a:spcPct val="80000"/>
              </a:lnSpc>
              <a:spcBef>
                <a:spcPts val="300"/>
              </a:spcBef>
              <a:buClr>
                <a:srgbClr val="000000"/>
              </a:buClr>
              <a:buChar char="◆"/>
              <a:defRPr sz="2400">
                <a:latin typeface="Georgia"/>
                <a:ea typeface="Georgia"/>
                <a:cs typeface="Georgia"/>
                <a:sym typeface="Georgia"/>
              </a:defRPr>
            </a:pPr>
            <a:r>
              <a:t>Small and medium size enterprises of Latvia  (since 1996).</a:t>
            </a:r>
          </a:p>
          <a:p>
            <a:pPr marL="343426" indent="-343426" defTabSz="543305">
              <a:lnSpc>
                <a:spcPct val="80000"/>
              </a:lnSpc>
              <a:spcBef>
                <a:spcPts val="300"/>
              </a:spcBef>
              <a:buClr>
                <a:srgbClr val="000000"/>
              </a:buClr>
              <a:buChar char="◆"/>
              <a:defRPr sz="2400">
                <a:latin typeface="Georgia"/>
                <a:ea typeface="Georgia"/>
                <a:cs typeface="Georgia"/>
                <a:sym typeface="Georgia"/>
              </a:defRPr>
            </a:pPr>
            <a:r>
              <a:t>Unites 70 legal entities (59 enterprises and 11 associations)</a:t>
            </a:r>
          </a:p>
          <a:p>
            <a:pPr marL="343426" indent="-343426" defTabSz="543305">
              <a:lnSpc>
                <a:spcPct val="80000"/>
              </a:lnSpc>
              <a:spcBef>
                <a:spcPts val="300"/>
              </a:spcBef>
              <a:buClr>
                <a:srgbClr val="000000"/>
              </a:buClr>
              <a:buChar char="◆"/>
              <a:defRPr sz="2400">
                <a:latin typeface="Georgia"/>
                <a:ea typeface="Georgia"/>
                <a:cs typeface="Georgia"/>
                <a:sym typeface="Georgia"/>
              </a:defRPr>
            </a:pPr>
            <a:r>
              <a:t>Full member of UEAPME since 2013;</a:t>
            </a:r>
          </a:p>
          <a:p>
            <a:pPr marL="343426" indent="-343426" defTabSz="543305">
              <a:lnSpc>
                <a:spcPct val="80000"/>
              </a:lnSpc>
              <a:spcBef>
                <a:spcPts val="300"/>
              </a:spcBef>
              <a:buClr>
                <a:srgbClr val="000000"/>
              </a:buClr>
              <a:buChar char="◆"/>
              <a:defRPr sz="2400">
                <a:latin typeface="Georgia"/>
                <a:ea typeface="Georgia"/>
                <a:cs typeface="Georgia"/>
                <a:sym typeface="Georgia"/>
              </a:defRPr>
            </a:pPr>
            <a:r>
              <a:t>Represents SMEs of Latvia at national, European and international level.</a:t>
            </a:r>
          </a:p>
          <a:p>
            <a:pPr marL="343426" indent="-343426" defTabSz="543305">
              <a:lnSpc>
                <a:spcPct val="80000"/>
              </a:lnSpc>
              <a:spcBef>
                <a:spcPts val="300"/>
              </a:spcBef>
              <a:buClr>
                <a:srgbClr val="000000"/>
              </a:buClr>
              <a:buChar char="◆"/>
              <a:defRPr sz="2400">
                <a:latin typeface="Georgia"/>
                <a:ea typeface="Georgia"/>
                <a:cs typeface="Georgia"/>
                <a:sym typeface="Georgia"/>
              </a:defRPr>
            </a:pPr>
            <a:r>
              <a:t>Managed by one chairman of the board and 9 council members.</a:t>
            </a:r>
          </a:p>
        </p:txBody>
      </p:sp>
      <p:pic>
        <p:nvPicPr>
          <p:cNvPr id="129" name="Picture 5" descr="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100" y="94019"/>
            <a:ext cx="1741516" cy="465514"/>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TextBox 4"/>
          <p:cNvSpPr txBox="1"/>
          <p:nvPr/>
        </p:nvSpPr>
        <p:spPr>
          <a:xfrm>
            <a:off x="683567" y="603265"/>
            <a:ext cx="7992890" cy="5359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3000" b="1">
                <a:latin typeface="Georgia"/>
                <a:ea typeface="Georgia"/>
                <a:cs typeface="Georgia"/>
                <a:sym typeface="Georgia"/>
              </a:defRPr>
            </a:lvl1pPr>
          </a:lstStyle>
          <a:p>
            <a:r>
              <a:t>SMEs in Latvia by teritory</a:t>
            </a:r>
          </a:p>
        </p:txBody>
      </p:sp>
      <p:pic>
        <p:nvPicPr>
          <p:cNvPr id="132" name="Picture 7" descr="Picture 7"/>
          <p:cNvPicPr>
            <a:picLocks noChangeAspect="1"/>
          </p:cNvPicPr>
          <p:nvPr/>
        </p:nvPicPr>
        <p:blipFill>
          <a:blip r:embed="rId3" cstate="screen">
            <a:extLst>
              <a:ext uri="{28A0092B-C50C-407E-A947-70E740481C1C}">
                <a14:useLocalDpi xmlns:a14="http://schemas.microsoft.com/office/drawing/2010/main"/>
              </a:ext>
            </a:extLst>
          </a:blip>
          <a:srcRect b="19314"/>
          <a:stretch>
            <a:fillRect/>
          </a:stretch>
        </p:blipFill>
        <p:spPr>
          <a:xfrm>
            <a:off x="372050" y="1805238"/>
            <a:ext cx="5927588" cy="4041862"/>
          </a:xfrm>
          <a:prstGeom prst="rect">
            <a:avLst/>
          </a:prstGeom>
          <a:ln w="12700">
            <a:miter lim="400000"/>
          </a:ln>
        </p:spPr>
      </p:pic>
      <p:pic>
        <p:nvPicPr>
          <p:cNvPr id="133" name="Picture 5" descr="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00" y="94019"/>
            <a:ext cx="1741516" cy="465514"/>
          </a:xfrm>
          <a:prstGeom prst="rect">
            <a:avLst/>
          </a:prstGeom>
          <a:ln w="12700">
            <a:miter lim="400000"/>
          </a:ln>
        </p:spPr>
      </p:pic>
      <p:sp>
        <p:nvSpPr>
          <p:cNvPr id="134" name="Circle"/>
          <p:cNvSpPr/>
          <p:nvPr/>
        </p:nvSpPr>
        <p:spPr>
          <a:xfrm>
            <a:off x="6314448" y="1949417"/>
            <a:ext cx="406624" cy="406624"/>
          </a:xfrm>
          <a:prstGeom prst="ellipse">
            <a:avLst/>
          </a:prstGeom>
          <a:solidFill>
            <a:srgbClr val="99C1A9"/>
          </a:solidFill>
          <a:ln w="12700">
            <a:miter lim="400000"/>
          </a:ln>
          <a:effectLst>
            <a:outerShdw blurRad="38100" dist="23000" dir="5400000" rotWithShape="0">
              <a:srgbClr val="000000">
                <a:alpha val="35000"/>
              </a:srgbClr>
            </a:outerShdw>
          </a:effectLst>
        </p:spPr>
        <p:txBody>
          <a:bodyPr lIns="45719" rIns="45719" anchor="ctr"/>
          <a:lstStyle/>
          <a:p>
            <a:pPr>
              <a:defRPr>
                <a:solidFill>
                  <a:srgbClr val="99C1A9"/>
                </a:solidFill>
              </a:defRPr>
            </a:pPr>
            <a:endParaRPr/>
          </a:p>
        </p:txBody>
      </p:sp>
      <p:sp>
        <p:nvSpPr>
          <p:cNvPr id="135" name="Riga"/>
          <p:cNvSpPr txBox="1"/>
          <p:nvPr/>
        </p:nvSpPr>
        <p:spPr>
          <a:xfrm>
            <a:off x="6848271" y="1967309"/>
            <a:ext cx="461130" cy="2946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spcBef>
                <a:spcPts val="300"/>
              </a:spcBef>
              <a:defRPr sz="1400">
                <a:latin typeface="Georgia"/>
                <a:ea typeface="Georgia"/>
                <a:cs typeface="Georgia"/>
                <a:sym typeface="Georgia"/>
              </a:defRPr>
            </a:lvl1pPr>
          </a:lstStyle>
          <a:p>
            <a:r>
              <a:t>Riga</a:t>
            </a:r>
          </a:p>
        </p:txBody>
      </p:sp>
      <p:sp>
        <p:nvSpPr>
          <p:cNvPr id="136" name="Circle"/>
          <p:cNvSpPr/>
          <p:nvPr/>
        </p:nvSpPr>
        <p:spPr>
          <a:xfrm>
            <a:off x="6314448" y="2635217"/>
            <a:ext cx="406624" cy="406624"/>
          </a:xfrm>
          <a:prstGeom prst="ellipse">
            <a:avLst/>
          </a:prstGeom>
          <a:solidFill>
            <a:srgbClr val="CC5C5A"/>
          </a:solidFill>
          <a:ln w="12700">
            <a:miter lim="400000"/>
          </a:ln>
          <a:effectLst>
            <a:outerShdw blurRad="38100" dist="23000" dir="5400000" rotWithShape="0">
              <a:srgbClr val="000000">
                <a:alpha val="35000"/>
              </a:srgbClr>
            </a:outerShdw>
          </a:effectLst>
        </p:spPr>
        <p:txBody>
          <a:bodyPr lIns="45719" rIns="45719" anchor="ctr"/>
          <a:lstStyle/>
          <a:p>
            <a:pPr>
              <a:defRPr>
                <a:solidFill>
                  <a:srgbClr val="99C1A9"/>
                </a:solidFill>
              </a:defRPr>
            </a:pPr>
            <a:endParaRPr/>
          </a:p>
        </p:txBody>
      </p:sp>
      <p:sp>
        <p:nvSpPr>
          <p:cNvPr id="137" name="Around Riga"/>
          <p:cNvSpPr txBox="1"/>
          <p:nvPr/>
        </p:nvSpPr>
        <p:spPr>
          <a:xfrm>
            <a:off x="6848271" y="2653109"/>
            <a:ext cx="1101401" cy="2946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spcBef>
                <a:spcPts val="300"/>
              </a:spcBef>
              <a:defRPr sz="1400">
                <a:latin typeface="Georgia"/>
                <a:ea typeface="Georgia"/>
                <a:cs typeface="Georgia"/>
                <a:sym typeface="Georgia"/>
              </a:defRPr>
            </a:lvl1pPr>
          </a:lstStyle>
          <a:p>
            <a:r>
              <a:t>Around Riga</a:t>
            </a:r>
          </a:p>
        </p:txBody>
      </p:sp>
      <p:sp>
        <p:nvSpPr>
          <p:cNvPr id="138" name="Circle"/>
          <p:cNvSpPr/>
          <p:nvPr/>
        </p:nvSpPr>
        <p:spPr>
          <a:xfrm>
            <a:off x="6314448" y="3321017"/>
            <a:ext cx="406624" cy="406624"/>
          </a:xfrm>
          <a:prstGeom prst="ellipse">
            <a:avLst/>
          </a:prstGeom>
          <a:solidFill>
            <a:srgbClr val="EACC78"/>
          </a:solidFill>
          <a:ln w="12700">
            <a:miter lim="400000"/>
          </a:ln>
          <a:effectLst>
            <a:outerShdw blurRad="38100" dist="23000" dir="5400000" rotWithShape="0">
              <a:srgbClr val="000000">
                <a:alpha val="35000"/>
              </a:srgbClr>
            </a:outerShdw>
          </a:effectLst>
        </p:spPr>
        <p:txBody>
          <a:bodyPr lIns="45719" rIns="45719" anchor="ctr"/>
          <a:lstStyle/>
          <a:p>
            <a:pPr>
              <a:defRPr>
                <a:solidFill>
                  <a:srgbClr val="99C1A9"/>
                </a:solidFill>
              </a:defRPr>
            </a:pPr>
            <a:endParaRPr/>
          </a:p>
        </p:txBody>
      </p:sp>
      <p:sp>
        <p:nvSpPr>
          <p:cNvPr id="139" name="Circle"/>
          <p:cNvSpPr/>
          <p:nvPr/>
        </p:nvSpPr>
        <p:spPr>
          <a:xfrm>
            <a:off x="6314448" y="4095829"/>
            <a:ext cx="406624" cy="406624"/>
          </a:xfrm>
          <a:prstGeom prst="ellipse">
            <a:avLst/>
          </a:prstGeom>
          <a:solidFill>
            <a:srgbClr val="75B5E1"/>
          </a:solidFill>
          <a:ln w="12700">
            <a:miter lim="400000"/>
          </a:ln>
          <a:effectLst>
            <a:outerShdw blurRad="38100" dist="23000" dir="5400000" rotWithShape="0">
              <a:srgbClr val="000000">
                <a:alpha val="35000"/>
              </a:srgbClr>
            </a:outerShdw>
          </a:effectLst>
        </p:spPr>
        <p:txBody>
          <a:bodyPr lIns="45719" rIns="45719" anchor="ctr"/>
          <a:lstStyle/>
          <a:p>
            <a:pPr>
              <a:defRPr>
                <a:solidFill>
                  <a:srgbClr val="99C1A9"/>
                </a:solidFill>
              </a:defRPr>
            </a:pPr>
            <a:endParaRPr/>
          </a:p>
        </p:txBody>
      </p:sp>
      <p:sp>
        <p:nvSpPr>
          <p:cNvPr id="140" name="Circle"/>
          <p:cNvSpPr/>
          <p:nvPr/>
        </p:nvSpPr>
        <p:spPr>
          <a:xfrm>
            <a:off x="6314448" y="4870640"/>
            <a:ext cx="406624" cy="406624"/>
          </a:xfrm>
          <a:prstGeom prst="ellipse">
            <a:avLst/>
          </a:prstGeom>
          <a:solidFill>
            <a:srgbClr val="A692C1"/>
          </a:solidFill>
          <a:ln w="12700">
            <a:miter lim="400000"/>
          </a:ln>
          <a:effectLst>
            <a:outerShdw blurRad="38100" dist="23000" dir="5400000" rotWithShape="0">
              <a:srgbClr val="000000">
                <a:alpha val="35000"/>
              </a:srgbClr>
            </a:outerShdw>
          </a:effectLst>
        </p:spPr>
        <p:txBody>
          <a:bodyPr lIns="45719" rIns="45719" anchor="ctr"/>
          <a:lstStyle/>
          <a:p>
            <a:pPr>
              <a:defRPr>
                <a:solidFill>
                  <a:srgbClr val="99C1A9"/>
                </a:solidFill>
              </a:defRPr>
            </a:pPr>
            <a:endParaRPr/>
          </a:p>
        </p:txBody>
      </p:sp>
      <p:sp>
        <p:nvSpPr>
          <p:cNvPr id="141" name="Vidzeme region"/>
          <p:cNvSpPr txBox="1"/>
          <p:nvPr/>
        </p:nvSpPr>
        <p:spPr>
          <a:xfrm>
            <a:off x="6848271" y="3321017"/>
            <a:ext cx="1329467" cy="2946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spcBef>
                <a:spcPts val="300"/>
              </a:spcBef>
              <a:defRPr sz="1400">
                <a:latin typeface="Georgia"/>
                <a:ea typeface="Georgia"/>
                <a:cs typeface="Georgia"/>
                <a:sym typeface="Georgia"/>
              </a:defRPr>
            </a:lvl1pPr>
          </a:lstStyle>
          <a:p>
            <a:r>
              <a:t>Vidzeme region</a:t>
            </a:r>
          </a:p>
        </p:txBody>
      </p:sp>
      <p:sp>
        <p:nvSpPr>
          <p:cNvPr id="142" name="Kurzeme region"/>
          <p:cNvSpPr txBox="1"/>
          <p:nvPr/>
        </p:nvSpPr>
        <p:spPr>
          <a:xfrm>
            <a:off x="6848188" y="4095829"/>
            <a:ext cx="1355339" cy="2946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spcBef>
                <a:spcPts val="300"/>
              </a:spcBef>
              <a:defRPr sz="1400">
                <a:latin typeface="Georgia"/>
                <a:ea typeface="Georgia"/>
                <a:cs typeface="Georgia"/>
                <a:sym typeface="Georgia"/>
              </a:defRPr>
            </a:lvl1pPr>
          </a:lstStyle>
          <a:p>
            <a:r>
              <a:t>Kurzeme region</a:t>
            </a:r>
          </a:p>
        </p:txBody>
      </p:sp>
      <p:sp>
        <p:nvSpPr>
          <p:cNvPr id="143" name="Zemgale region"/>
          <p:cNvSpPr txBox="1"/>
          <p:nvPr/>
        </p:nvSpPr>
        <p:spPr>
          <a:xfrm>
            <a:off x="6848188" y="4888532"/>
            <a:ext cx="1315837" cy="2946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spcBef>
                <a:spcPts val="300"/>
              </a:spcBef>
              <a:defRPr sz="1400">
                <a:latin typeface="Georgia"/>
                <a:ea typeface="Georgia"/>
                <a:cs typeface="Georgia"/>
                <a:sym typeface="Georgia"/>
              </a:defRPr>
            </a:lvl1pPr>
          </a:lstStyle>
          <a:p>
            <a:r>
              <a:t>Zemgale region</a:t>
            </a:r>
          </a:p>
        </p:txBody>
      </p:sp>
      <p:sp>
        <p:nvSpPr>
          <p:cNvPr id="144" name="Circle"/>
          <p:cNvSpPr/>
          <p:nvPr/>
        </p:nvSpPr>
        <p:spPr>
          <a:xfrm>
            <a:off x="6314448" y="5556440"/>
            <a:ext cx="406624" cy="406624"/>
          </a:xfrm>
          <a:prstGeom prst="ellipse">
            <a:avLst/>
          </a:prstGeom>
          <a:solidFill>
            <a:srgbClr val="6955D4"/>
          </a:solidFill>
          <a:ln w="12700">
            <a:miter lim="400000"/>
          </a:ln>
          <a:effectLst>
            <a:outerShdw blurRad="38100" dist="23000" dir="5400000" rotWithShape="0">
              <a:srgbClr val="000000">
                <a:alpha val="35000"/>
              </a:srgbClr>
            </a:outerShdw>
          </a:effectLst>
        </p:spPr>
        <p:txBody>
          <a:bodyPr lIns="45719" rIns="45719" anchor="ctr"/>
          <a:lstStyle/>
          <a:p>
            <a:pPr>
              <a:defRPr>
                <a:solidFill>
                  <a:srgbClr val="99C1A9"/>
                </a:solidFill>
              </a:defRPr>
            </a:pPr>
            <a:endParaRPr/>
          </a:p>
        </p:txBody>
      </p:sp>
      <p:sp>
        <p:nvSpPr>
          <p:cNvPr id="145" name="Latgale region"/>
          <p:cNvSpPr txBox="1"/>
          <p:nvPr/>
        </p:nvSpPr>
        <p:spPr>
          <a:xfrm>
            <a:off x="6857535" y="5574332"/>
            <a:ext cx="1224594" cy="2946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spcBef>
                <a:spcPts val="300"/>
              </a:spcBef>
              <a:defRPr sz="1400">
                <a:latin typeface="Georgia"/>
                <a:ea typeface="Georgia"/>
                <a:cs typeface="Georgia"/>
                <a:sym typeface="Georgia"/>
              </a:defRPr>
            </a:lvl1pPr>
          </a:lstStyle>
          <a:p>
            <a:r>
              <a:t>Latgale region</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TextBox 4"/>
          <p:cNvSpPr txBox="1"/>
          <p:nvPr/>
        </p:nvSpPr>
        <p:spPr>
          <a:xfrm>
            <a:off x="692194" y="318545"/>
            <a:ext cx="7992889" cy="9804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3000" b="1">
                <a:latin typeface="Georgia"/>
                <a:ea typeface="Georgia"/>
                <a:cs typeface="Georgia"/>
                <a:sym typeface="Georgia"/>
              </a:defRPr>
            </a:pPr>
            <a:r>
              <a:t>Turnover</a:t>
            </a:r>
          </a:p>
          <a:p>
            <a:pPr algn="ctr">
              <a:defRPr sz="3000" b="1">
                <a:latin typeface="Georgia"/>
                <a:ea typeface="Georgia"/>
                <a:cs typeface="Georgia"/>
                <a:sym typeface="Georgia"/>
              </a:defRPr>
            </a:pPr>
            <a:r>
              <a:t>(EUR bn)</a:t>
            </a:r>
          </a:p>
        </p:txBody>
      </p:sp>
      <p:pic>
        <p:nvPicPr>
          <p:cNvPr id="150" name="Picture 8" descr="Picture 8"/>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994978" y="1447012"/>
            <a:ext cx="7688000" cy="4149023"/>
          </a:xfrm>
          <a:prstGeom prst="rect">
            <a:avLst/>
          </a:prstGeom>
          <a:ln w="12700">
            <a:miter lim="400000"/>
          </a:ln>
        </p:spPr>
      </p:pic>
      <p:sp>
        <p:nvSpPr>
          <p:cNvPr id="151" name="Circle"/>
          <p:cNvSpPr/>
          <p:nvPr/>
        </p:nvSpPr>
        <p:spPr>
          <a:xfrm>
            <a:off x="3735010" y="5539116"/>
            <a:ext cx="406624" cy="406625"/>
          </a:xfrm>
          <a:prstGeom prst="ellipse">
            <a:avLst/>
          </a:prstGeom>
          <a:solidFill>
            <a:srgbClr val="99C1A9"/>
          </a:solidFill>
          <a:ln w="12700">
            <a:miter lim="400000"/>
          </a:ln>
          <a:effectLst>
            <a:outerShdw blurRad="38100" dist="23000" dir="5400000" rotWithShape="0">
              <a:srgbClr val="000000">
                <a:alpha val="35000"/>
              </a:srgbClr>
            </a:outerShdw>
          </a:effectLst>
        </p:spPr>
        <p:txBody>
          <a:bodyPr lIns="45719" rIns="45719" anchor="ctr"/>
          <a:lstStyle/>
          <a:p>
            <a:pPr>
              <a:defRPr>
                <a:solidFill>
                  <a:srgbClr val="99C1A9"/>
                </a:solidFill>
              </a:defRPr>
            </a:pPr>
            <a:endParaRPr/>
          </a:p>
        </p:txBody>
      </p:sp>
      <p:sp>
        <p:nvSpPr>
          <p:cNvPr id="152" name="Micro+SMEs"/>
          <p:cNvSpPr txBox="1"/>
          <p:nvPr/>
        </p:nvSpPr>
        <p:spPr>
          <a:xfrm>
            <a:off x="4267679" y="5595108"/>
            <a:ext cx="1142465" cy="2946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spcBef>
                <a:spcPts val="300"/>
              </a:spcBef>
              <a:defRPr sz="1400">
                <a:latin typeface="Georgia"/>
                <a:ea typeface="Georgia"/>
                <a:cs typeface="Georgia"/>
                <a:sym typeface="Georgia"/>
              </a:defRPr>
            </a:lvl1pPr>
          </a:lstStyle>
          <a:p>
            <a:r>
              <a:t>Micro+SMEs</a:t>
            </a:r>
          </a:p>
        </p:txBody>
      </p:sp>
      <p:sp>
        <p:nvSpPr>
          <p:cNvPr id="153" name="Circle"/>
          <p:cNvSpPr/>
          <p:nvPr/>
        </p:nvSpPr>
        <p:spPr>
          <a:xfrm>
            <a:off x="3735010" y="6224916"/>
            <a:ext cx="406624" cy="406625"/>
          </a:xfrm>
          <a:prstGeom prst="ellipse">
            <a:avLst/>
          </a:prstGeom>
          <a:solidFill>
            <a:srgbClr val="CC5C5A"/>
          </a:solidFill>
          <a:ln w="12700">
            <a:miter lim="400000"/>
          </a:ln>
          <a:effectLst>
            <a:outerShdw blurRad="38100" dist="23000" dir="5400000" rotWithShape="0">
              <a:srgbClr val="000000">
                <a:alpha val="35000"/>
              </a:srgbClr>
            </a:outerShdw>
          </a:effectLst>
        </p:spPr>
        <p:txBody>
          <a:bodyPr lIns="45719" rIns="45719" anchor="ctr"/>
          <a:lstStyle/>
          <a:p>
            <a:pPr>
              <a:defRPr>
                <a:solidFill>
                  <a:srgbClr val="99C1A9"/>
                </a:solidFill>
              </a:defRPr>
            </a:pPr>
            <a:endParaRPr/>
          </a:p>
        </p:txBody>
      </p:sp>
      <p:sp>
        <p:nvSpPr>
          <p:cNvPr id="154" name="Other"/>
          <p:cNvSpPr txBox="1"/>
          <p:nvPr/>
        </p:nvSpPr>
        <p:spPr>
          <a:xfrm>
            <a:off x="4291950" y="6280908"/>
            <a:ext cx="560100" cy="2946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spcBef>
                <a:spcPts val="300"/>
              </a:spcBef>
              <a:defRPr sz="1400">
                <a:latin typeface="Georgia"/>
                <a:ea typeface="Georgia"/>
                <a:cs typeface="Georgia"/>
                <a:sym typeface="Georgia"/>
              </a:defRPr>
            </a:lvl1pPr>
          </a:lstStyle>
          <a:p>
            <a:r>
              <a:t>Other</a:t>
            </a:r>
          </a:p>
        </p:txBody>
      </p:sp>
      <p:pic>
        <p:nvPicPr>
          <p:cNvPr id="155" name="Picture 5" descr="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00" y="94019"/>
            <a:ext cx="1741516" cy="465514"/>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TextBox 4"/>
          <p:cNvSpPr txBox="1"/>
          <p:nvPr/>
        </p:nvSpPr>
        <p:spPr>
          <a:xfrm>
            <a:off x="683567" y="568711"/>
            <a:ext cx="7992890" cy="9804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3000" b="1">
                <a:latin typeface="Georgia"/>
                <a:ea typeface="Georgia"/>
                <a:cs typeface="Georgia"/>
                <a:sym typeface="Georgia"/>
              </a:defRPr>
            </a:lvl1pPr>
          </a:lstStyle>
          <a:p>
            <a:r>
              <a:t>Profit, milj. EUR</a:t>
            </a:r>
          </a:p>
        </p:txBody>
      </p:sp>
      <p:pic>
        <p:nvPicPr>
          <p:cNvPr id="160" name="Picture 8" descr="Picture 8"/>
          <p:cNvPicPr>
            <a:picLocks noChangeAspect="1"/>
          </p:cNvPicPr>
          <p:nvPr/>
        </p:nvPicPr>
        <p:blipFill>
          <a:blip r:embed="rId3" cstate="screen">
            <a:extLst>
              <a:ext uri="{28A0092B-C50C-407E-A947-70E740481C1C}">
                <a14:useLocalDpi xmlns:a14="http://schemas.microsoft.com/office/drawing/2010/main"/>
              </a:ext>
            </a:extLst>
          </a:blip>
          <a:srcRect b="14367"/>
          <a:stretch>
            <a:fillRect/>
          </a:stretch>
        </p:blipFill>
        <p:spPr>
          <a:xfrm>
            <a:off x="459137" y="1539421"/>
            <a:ext cx="6056050" cy="4601780"/>
          </a:xfrm>
          <a:prstGeom prst="rect">
            <a:avLst/>
          </a:prstGeom>
          <a:ln w="12700">
            <a:miter lim="400000"/>
          </a:ln>
        </p:spPr>
      </p:pic>
      <p:sp>
        <p:nvSpPr>
          <p:cNvPr id="161" name="Circle"/>
          <p:cNvSpPr/>
          <p:nvPr/>
        </p:nvSpPr>
        <p:spPr>
          <a:xfrm>
            <a:off x="6823406" y="3106467"/>
            <a:ext cx="406625" cy="406625"/>
          </a:xfrm>
          <a:prstGeom prst="ellipse">
            <a:avLst/>
          </a:prstGeom>
          <a:solidFill>
            <a:srgbClr val="99C1A9"/>
          </a:solidFill>
          <a:ln w="12700">
            <a:miter lim="400000"/>
          </a:ln>
          <a:effectLst>
            <a:outerShdw blurRad="38100" dist="23000" dir="5400000" rotWithShape="0">
              <a:srgbClr val="000000">
                <a:alpha val="35000"/>
              </a:srgbClr>
            </a:outerShdw>
          </a:effectLst>
        </p:spPr>
        <p:txBody>
          <a:bodyPr lIns="45719" rIns="45719" anchor="ctr"/>
          <a:lstStyle/>
          <a:p>
            <a:pPr>
              <a:defRPr>
                <a:solidFill>
                  <a:srgbClr val="99C1A9"/>
                </a:solidFill>
              </a:defRPr>
            </a:pPr>
            <a:endParaRPr/>
          </a:p>
        </p:txBody>
      </p:sp>
      <p:sp>
        <p:nvSpPr>
          <p:cNvPr id="162" name="Micro+SMEs"/>
          <p:cNvSpPr txBox="1"/>
          <p:nvPr/>
        </p:nvSpPr>
        <p:spPr>
          <a:xfrm>
            <a:off x="7357229" y="3124359"/>
            <a:ext cx="1142466" cy="2946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spcBef>
                <a:spcPts val="300"/>
              </a:spcBef>
              <a:defRPr sz="1400">
                <a:latin typeface="Georgia"/>
                <a:ea typeface="Georgia"/>
                <a:cs typeface="Georgia"/>
                <a:sym typeface="Georgia"/>
              </a:defRPr>
            </a:lvl1pPr>
          </a:lstStyle>
          <a:p>
            <a:r>
              <a:t>Micro+SMEs</a:t>
            </a:r>
          </a:p>
        </p:txBody>
      </p:sp>
      <p:sp>
        <p:nvSpPr>
          <p:cNvPr id="163" name="Circle"/>
          <p:cNvSpPr/>
          <p:nvPr/>
        </p:nvSpPr>
        <p:spPr>
          <a:xfrm>
            <a:off x="6823406" y="3792268"/>
            <a:ext cx="406625" cy="406624"/>
          </a:xfrm>
          <a:prstGeom prst="ellipse">
            <a:avLst/>
          </a:prstGeom>
          <a:solidFill>
            <a:srgbClr val="CC5C5A"/>
          </a:solidFill>
          <a:ln w="12700">
            <a:miter lim="400000"/>
          </a:ln>
          <a:effectLst>
            <a:outerShdw blurRad="38100" dist="23000" dir="5400000" rotWithShape="0">
              <a:srgbClr val="000000">
                <a:alpha val="35000"/>
              </a:srgbClr>
            </a:outerShdw>
          </a:effectLst>
        </p:spPr>
        <p:txBody>
          <a:bodyPr lIns="45719" rIns="45719" anchor="ctr"/>
          <a:lstStyle/>
          <a:p>
            <a:pPr>
              <a:defRPr>
                <a:solidFill>
                  <a:srgbClr val="99C1A9"/>
                </a:solidFill>
              </a:defRPr>
            </a:pPr>
            <a:endParaRPr/>
          </a:p>
        </p:txBody>
      </p:sp>
      <p:sp>
        <p:nvSpPr>
          <p:cNvPr id="164" name="Other"/>
          <p:cNvSpPr txBox="1"/>
          <p:nvPr/>
        </p:nvSpPr>
        <p:spPr>
          <a:xfrm>
            <a:off x="7357229" y="3810159"/>
            <a:ext cx="560101" cy="2946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spcBef>
                <a:spcPts val="300"/>
              </a:spcBef>
              <a:defRPr sz="1400">
                <a:latin typeface="Georgia"/>
                <a:ea typeface="Georgia"/>
                <a:cs typeface="Georgia"/>
                <a:sym typeface="Georgia"/>
              </a:defRPr>
            </a:lvl1pPr>
          </a:lstStyle>
          <a:p>
            <a:r>
              <a:t>Other</a:t>
            </a:r>
          </a:p>
        </p:txBody>
      </p:sp>
      <p:pic>
        <p:nvPicPr>
          <p:cNvPr id="165" name="Picture 5" descr="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00" y="94019"/>
            <a:ext cx="1741516" cy="465514"/>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TextBox 4"/>
          <p:cNvSpPr txBox="1"/>
          <p:nvPr/>
        </p:nvSpPr>
        <p:spPr>
          <a:xfrm>
            <a:off x="575555" y="551459"/>
            <a:ext cx="7992890" cy="14249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3000" b="1">
                <a:latin typeface="Georgia"/>
                <a:ea typeface="Georgia"/>
                <a:cs typeface="Georgia"/>
                <a:sym typeface="Georgia"/>
              </a:defRPr>
            </a:pPr>
            <a:r>
              <a:t>Number of employees in small business</a:t>
            </a:r>
          </a:p>
          <a:p>
            <a:pPr algn="ctr">
              <a:defRPr sz="3000" b="1">
                <a:latin typeface="Georgia"/>
                <a:ea typeface="Georgia"/>
                <a:cs typeface="Georgia"/>
                <a:sym typeface="Georgia"/>
              </a:defRPr>
            </a:pPr>
            <a:r>
              <a:t>(thsd employees)</a:t>
            </a:r>
          </a:p>
        </p:txBody>
      </p:sp>
      <p:pic>
        <p:nvPicPr>
          <p:cNvPr id="170" name="Picture 8" descr="Picture 8"/>
          <p:cNvPicPr>
            <a:picLocks noChangeAspect="1"/>
          </p:cNvPicPr>
          <p:nvPr/>
        </p:nvPicPr>
        <p:blipFill>
          <a:blip r:embed="rId3" cstate="screen">
            <a:extLst>
              <a:ext uri="{28A0092B-C50C-407E-A947-70E740481C1C}">
                <a14:useLocalDpi xmlns:a14="http://schemas.microsoft.com/office/drawing/2010/main"/>
              </a:ext>
            </a:extLst>
          </a:blip>
          <a:srcRect b="19216"/>
          <a:stretch>
            <a:fillRect/>
          </a:stretch>
        </p:blipFill>
        <p:spPr>
          <a:xfrm>
            <a:off x="313422" y="2283064"/>
            <a:ext cx="6169223" cy="3425007"/>
          </a:xfrm>
          <a:prstGeom prst="rect">
            <a:avLst/>
          </a:prstGeom>
          <a:ln w="12700">
            <a:miter lim="400000"/>
          </a:ln>
        </p:spPr>
      </p:pic>
      <p:sp>
        <p:nvSpPr>
          <p:cNvPr id="171" name="Circle"/>
          <p:cNvSpPr/>
          <p:nvPr/>
        </p:nvSpPr>
        <p:spPr>
          <a:xfrm>
            <a:off x="6823406" y="3106467"/>
            <a:ext cx="406625" cy="406625"/>
          </a:xfrm>
          <a:prstGeom prst="ellipse">
            <a:avLst/>
          </a:prstGeom>
          <a:solidFill>
            <a:srgbClr val="99C1A9"/>
          </a:solidFill>
          <a:ln w="12700">
            <a:miter lim="400000"/>
          </a:ln>
          <a:effectLst>
            <a:outerShdw blurRad="38100" dist="23000" dir="5400000" rotWithShape="0">
              <a:srgbClr val="000000">
                <a:alpha val="35000"/>
              </a:srgbClr>
            </a:outerShdw>
          </a:effectLst>
        </p:spPr>
        <p:txBody>
          <a:bodyPr lIns="45719" rIns="45719" anchor="ctr"/>
          <a:lstStyle/>
          <a:p>
            <a:pPr>
              <a:defRPr>
                <a:solidFill>
                  <a:srgbClr val="99C1A9"/>
                </a:solidFill>
              </a:defRPr>
            </a:pPr>
            <a:endParaRPr/>
          </a:p>
        </p:txBody>
      </p:sp>
      <p:sp>
        <p:nvSpPr>
          <p:cNvPr id="172" name="Micro+SMEs"/>
          <p:cNvSpPr txBox="1"/>
          <p:nvPr/>
        </p:nvSpPr>
        <p:spPr>
          <a:xfrm>
            <a:off x="7357229" y="3162459"/>
            <a:ext cx="1142466" cy="2946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spcBef>
                <a:spcPts val="300"/>
              </a:spcBef>
              <a:defRPr sz="1400">
                <a:latin typeface="Georgia"/>
                <a:ea typeface="Georgia"/>
                <a:cs typeface="Georgia"/>
                <a:sym typeface="Georgia"/>
              </a:defRPr>
            </a:lvl1pPr>
          </a:lstStyle>
          <a:p>
            <a:r>
              <a:t>Micro+SMEs</a:t>
            </a:r>
          </a:p>
        </p:txBody>
      </p:sp>
      <p:sp>
        <p:nvSpPr>
          <p:cNvPr id="173" name="Circle"/>
          <p:cNvSpPr/>
          <p:nvPr/>
        </p:nvSpPr>
        <p:spPr>
          <a:xfrm>
            <a:off x="6823406" y="3792268"/>
            <a:ext cx="406625" cy="406624"/>
          </a:xfrm>
          <a:prstGeom prst="ellipse">
            <a:avLst/>
          </a:prstGeom>
          <a:solidFill>
            <a:srgbClr val="CC5C5A"/>
          </a:solidFill>
          <a:ln w="12700">
            <a:miter lim="400000"/>
          </a:ln>
          <a:effectLst>
            <a:outerShdw blurRad="38100" dist="23000" dir="5400000" rotWithShape="0">
              <a:srgbClr val="000000">
                <a:alpha val="35000"/>
              </a:srgbClr>
            </a:outerShdw>
          </a:effectLst>
        </p:spPr>
        <p:txBody>
          <a:bodyPr lIns="45719" rIns="45719" anchor="ctr"/>
          <a:lstStyle/>
          <a:p>
            <a:pPr>
              <a:defRPr>
                <a:solidFill>
                  <a:srgbClr val="99C1A9"/>
                </a:solidFill>
              </a:defRPr>
            </a:pPr>
            <a:endParaRPr/>
          </a:p>
        </p:txBody>
      </p:sp>
      <p:sp>
        <p:nvSpPr>
          <p:cNvPr id="174" name="Other"/>
          <p:cNvSpPr txBox="1"/>
          <p:nvPr/>
        </p:nvSpPr>
        <p:spPr>
          <a:xfrm>
            <a:off x="7357229" y="3848259"/>
            <a:ext cx="560101" cy="2946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spcBef>
                <a:spcPts val="300"/>
              </a:spcBef>
              <a:defRPr sz="1400">
                <a:latin typeface="Georgia"/>
                <a:ea typeface="Georgia"/>
                <a:cs typeface="Georgia"/>
                <a:sym typeface="Georgia"/>
              </a:defRPr>
            </a:lvl1pPr>
          </a:lstStyle>
          <a:p>
            <a:r>
              <a:t>Other</a:t>
            </a:r>
          </a:p>
        </p:txBody>
      </p:sp>
      <p:pic>
        <p:nvPicPr>
          <p:cNvPr id="175" name="Picture 5" descr="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00" y="94019"/>
            <a:ext cx="1741516" cy="465514"/>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TextBox 4"/>
          <p:cNvSpPr txBox="1"/>
          <p:nvPr/>
        </p:nvSpPr>
        <p:spPr>
          <a:xfrm>
            <a:off x="683567" y="568711"/>
            <a:ext cx="7992890" cy="9804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3000" b="1">
                <a:latin typeface="Georgia"/>
                <a:ea typeface="Georgia"/>
                <a:cs typeface="Georgia"/>
                <a:sym typeface="Georgia"/>
              </a:defRPr>
            </a:pPr>
            <a:r>
              <a:t>Taxes paid by Small Business </a:t>
            </a:r>
          </a:p>
          <a:p>
            <a:pPr algn="ctr">
              <a:defRPr sz="3000" b="1">
                <a:latin typeface="Georgia"/>
                <a:ea typeface="Georgia"/>
                <a:cs typeface="Georgia"/>
                <a:sym typeface="Georgia"/>
              </a:defRPr>
            </a:pPr>
            <a:r>
              <a:t>(EUR bn)</a:t>
            </a:r>
          </a:p>
        </p:txBody>
      </p:sp>
      <p:pic>
        <p:nvPicPr>
          <p:cNvPr id="180" name="Picture 6" descr="Picture 6"/>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63569" y="2088491"/>
            <a:ext cx="6303591" cy="3381344"/>
          </a:xfrm>
          <a:prstGeom prst="rect">
            <a:avLst/>
          </a:prstGeom>
          <a:ln w="12700">
            <a:miter lim="400000"/>
          </a:ln>
        </p:spPr>
      </p:pic>
      <p:sp>
        <p:nvSpPr>
          <p:cNvPr id="181" name="Circle"/>
          <p:cNvSpPr/>
          <p:nvPr/>
        </p:nvSpPr>
        <p:spPr>
          <a:xfrm>
            <a:off x="6823406" y="3106467"/>
            <a:ext cx="406625" cy="406625"/>
          </a:xfrm>
          <a:prstGeom prst="ellipse">
            <a:avLst/>
          </a:prstGeom>
          <a:solidFill>
            <a:srgbClr val="99C1A9"/>
          </a:solidFill>
          <a:ln w="12700">
            <a:miter lim="400000"/>
          </a:ln>
          <a:effectLst>
            <a:outerShdw blurRad="38100" dist="23000" dir="5400000" rotWithShape="0">
              <a:srgbClr val="000000">
                <a:alpha val="35000"/>
              </a:srgbClr>
            </a:outerShdw>
          </a:effectLst>
        </p:spPr>
        <p:txBody>
          <a:bodyPr lIns="45719" rIns="45719" anchor="ctr"/>
          <a:lstStyle/>
          <a:p>
            <a:pPr>
              <a:defRPr>
                <a:solidFill>
                  <a:srgbClr val="99C1A9"/>
                </a:solidFill>
              </a:defRPr>
            </a:pPr>
            <a:endParaRPr/>
          </a:p>
        </p:txBody>
      </p:sp>
      <p:sp>
        <p:nvSpPr>
          <p:cNvPr id="182" name="Micro+SMEs"/>
          <p:cNvSpPr txBox="1"/>
          <p:nvPr/>
        </p:nvSpPr>
        <p:spPr>
          <a:xfrm>
            <a:off x="7357229" y="3162459"/>
            <a:ext cx="1142466" cy="2946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spcBef>
                <a:spcPts val="300"/>
              </a:spcBef>
              <a:defRPr sz="1400">
                <a:latin typeface="Georgia"/>
                <a:ea typeface="Georgia"/>
                <a:cs typeface="Georgia"/>
                <a:sym typeface="Georgia"/>
              </a:defRPr>
            </a:lvl1pPr>
          </a:lstStyle>
          <a:p>
            <a:r>
              <a:t>Micro+SMEs</a:t>
            </a:r>
          </a:p>
        </p:txBody>
      </p:sp>
      <p:sp>
        <p:nvSpPr>
          <p:cNvPr id="183" name="Circle"/>
          <p:cNvSpPr/>
          <p:nvPr/>
        </p:nvSpPr>
        <p:spPr>
          <a:xfrm>
            <a:off x="6823406" y="3792268"/>
            <a:ext cx="406625" cy="406624"/>
          </a:xfrm>
          <a:prstGeom prst="ellipse">
            <a:avLst/>
          </a:prstGeom>
          <a:solidFill>
            <a:srgbClr val="CC5C5A"/>
          </a:solidFill>
          <a:ln w="12700">
            <a:miter lim="400000"/>
          </a:ln>
          <a:effectLst>
            <a:outerShdw blurRad="38100" dist="23000" dir="5400000" rotWithShape="0">
              <a:srgbClr val="000000">
                <a:alpha val="35000"/>
              </a:srgbClr>
            </a:outerShdw>
          </a:effectLst>
        </p:spPr>
        <p:txBody>
          <a:bodyPr lIns="45719" rIns="45719" anchor="ctr"/>
          <a:lstStyle/>
          <a:p>
            <a:pPr>
              <a:defRPr>
                <a:solidFill>
                  <a:srgbClr val="99C1A9"/>
                </a:solidFill>
              </a:defRPr>
            </a:pPr>
            <a:endParaRPr/>
          </a:p>
        </p:txBody>
      </p:sp>
      <p:sp>
        <p:nvSpPr>
          <p:cNvPr id="184" name="Other"/>
          <p:cNvSpPr txBox="1"/>
          <p:nvPr/>
        </p:nvSpPr>
        <p:spPr>
          <a:xfrm>
            <a:off x="7357229" y="3848259"/>
            <a:ext cx="560101" cy="2946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spcBef>
                <a:spcPts val="300"/>
              </a:spcBef>
              <a:defRPr sz="1400">
                <a:latin typeface="Georgia"/>
                <a:ea typeface="Georgia"/>
                <a:cs typeface="Georgia"/>
                <a:sym typeface="Georgia"/>
              </a:defRPr>
            </a:lvl1pPr>
          </a:lstStyle>
          <a:p>
            <a:r>
              <a:t>Other</a:t>
            </a:r>
          </a:p>
        </p:txBody>
      </p:sp>
      <p:pic>
        <p:nvPicPr>
          <p:cNvPr id="185" name="Picture 5" descr="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00" y="94019"/>
            <a:ext cx="1741516" cy="465514"/>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Initiative “Support Small Business!”"/>
          <p:cNvSpPr txBox="1">
            <a:spLocks noGrp="1"/>
          </p:cNvSpPr>
          <p:nvPr>
            <p:ph type="title"/>
          </p:nvPr>
        </p:nvSpPr>
        <p:spPr>
          <a:xfrm>
            <a:off x="541457" y="3318301"/>
            <a:ext cx="8429626" cy="1696642"/>
          </a:xfrm>
          <a:prstGeom prst="rect">
            <a:avLst/>
          </a:prstGeom>
        </p:spPr>
        <p:txBody>
          <a:bodyPr/>
          <a:lstStyle/>
          <a:p>
            <a:r>
              <a:t>Initiative “Support Small Business!”</a:t>
            </a:r>
          </a:p>
        </p:txBody>
      </p:sp>
      <p:pic>
        <p:nvPicPr>
          <p:cNvPr id="190" name="image8.tif" descr="image8.tif"/>
          <p:cNvPicPr>
            <a:picLocks noChangeAspect="1"/>
          </p:cNvPicPr>
          <p:nvPr/>
        </p:nvPicPr>
        <p:blipFill>
          <a:blip r:embed="rId2">
            <a:extLst/>
          </a:blip>
          <a:stretch>
            <a:fillRect/>
          </a:stretch>
        </p:blipFill>
        <p:spPr>
          <a:xfrm>
            <a:off x="2842704" y="1967691"/>
            <a:ext cx="2150310" cy="1012888"/>
          </a:xfrm>
          <a:prstGeom prst="rect">
            <a:avLst/>
          </a:prstGeom>
          <a:ln w="12700">
            <a:miter lim="400000"/>
          </a:ln>
        </p:spPr>
      </p:pic>
      <p:pic>
        <p:nvPicPr>
          <p:cNvPr id="191" name="image4.png" descr="image4.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37400" y="1644706"/>
            <a:ext cx="1413221" cy="1434570"/>
          </a:xfrm>
          <a:prstGeom prst="rect">
            <a:avLst/>
          </a:prstGeom>
          <a:ln w="12700">
            <a:miter lim="400000"/>
          </a:ln>
        </p:spPr>
      </p:pic>
      <p:pic>
        <p:nvPicPr>
          <p:cNvPr id="192" name="Picture 5" descr="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00" y="94019"/>
            <a:ext cx="1741516" cy="46551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xmlns:m="http://schemas.openxmlformats.org/officeDocument/2006/math" xmlns:a14="http://schemas.microsoft.com/office/drawing/2010/main">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Origin of the initiative"/>
          <p:cNvSpPr txBox="1">
            <a:spLocks noGrp="1"/>
          </p:cNvSpPr>
          <p:nvPr>
            <p:ph type="title"/>
          </p:nvPr>
        </p:nvSpPr>
        <p:spPr>
          <a:xfrm>
            <a:off x="607218" y="558104"/>
            <a:ext cx="7929565" cy="857251"/>
          </a:xfrm>
          <a:prstGeom prst="rect">
            <a:avLst/>
          </a:prstGeom>
        </p:spPr>
        <p:txBody>
          <a:bodyPr/>
          <a:lstStyle/>
          <a:p>
            <a:r>
              <a:t>Origin of the initiative</a:t>
            </a:r>
          </a:p>
        </p:txBody>
      </p:sp>
      <p:sp>
        <p:nvSpPr>
          <p:cNvPr id="195" name="Inspired by people. Entrepreneurs Kristaps Banga and Elina Egle founded organization “Forum of Small and medium companies of Latvia” (now known as Business Union of Latvia) to implement activities of “Small Business Day”.…"/>
          <p:cNvSpPr txBox="1">
            <a:spLocks noGrp="1"/>
          </p:cNvSpPr>
          <p:nvPr>
            <p:ph type="body" idx="1"/>
          </p:nvPr>
        </p:nvSpPr>
        <p:spPr>
          <a:xfrm>
            <a:off x="457200" y="1600200"/>
            <a:ext cx="8229600" cy="4525963"/>
          </a:xfrm>
          <a:prstGeom prst="rect">
            <a:avLst/>
          </a:prstGeom>
        </p:spPr>
        <p:txBody>
          <a:bodyPr/>
          <a:lstStyle/>
          <a:p>
            <a:pPr marL="158040" indent="-158040" algn="just">
              <a:spcBef>
                <a:spcPts val="300"/>
              </a:spcBef>
              <a:buClr>
                <a:srgbClr val="000000"/>
              </a:buClr>
              <a:buChar char="◆"/>
              <a:defRPr sz="2300">
                <a:latin typeface="Georgia"/>
                <a:ea typeface="Georgia"/>
                <a:cs typeface="Georgia"/>
                <a:sym typeface="Georgia"/>
              </a:defRPr>
            </a:pPr>
            <a:r>
              <a:t>Inspired by people. Entrepreneurs Kristaps Banga and Elina Egle founded organization “Forum of Small and medium companies of Latvia” (now known as Business Union of Latvia) to implement activities of “Small Business Day”.</a:t>
            </a:r>
          </a:p>
          <a:p>
            <a:pPr marL="158040" indent="-158040" algn="just">
              <a:spcBef>
                <a:spcPts val="300"/>
              </a:spcBef>
              <a:buClr>
                <a:srgbClr val="000000"/>
              </a:buClr>
              <a:buChar char="◆"/>
              <a:defRPr sz="2300">
                <a:latin typeface="Georgia"/>
                <a:ea typeface="Georgia"/>
                <a:cs typeface="Georgia"/>
                <a:sym typeface="Georgia"/>
              </a:defRPr>
            </a:pPr>
            <a:r>
              <a:t>Initiative is open, society based, non-profit and long-term. </a:t>
            </a:r>
          </a:p>
          <a:p>
            <a:pPr marL="158040" indent="-158040" algn="just">
              <a:spcBef>
                <a:spcPts val="300"/>
              </a:spcBef>
              <a:buClr>
                <a:srgbClr val="000000"/>
              </a:buClr>
              <a:buChar char="◆"/>
              <a:defRPr sz="2300">
                <a:latin typeface="Georgia"/>
                <a:ea typeface="Georgia"/>
                <a:cs typeface="Georgia"/>
                <a:sym typeface="Georgia"/>
              </a:defRPr>
            </a:pPr>
            <a:r>
              <a:t>The initiatives aim is to invite SME’s to promote their goods and services, customers – to choose SME’s products and services, and medium and large businesses to emphasize the importance of SME’s as important supply chain partner and support for local communities.</a:t>
            </a:r>
          </a:p>
          <a:p>
            <a:pPr marL="158040" indent="-158040" algn="just">
              <a:spcBef>
                <a:spcPts val="300"/>
              </a:spcBef>
              <a:buClr>
                <a:srgbClr val="000000"/>
              </a:buClr>
              <a:buChar char="◆"/>
              <a:defRPr sz="2300">
                <a:latin typeface="Georgia"/>
                <a:ea typeface="Georgia"/>
                <a:cs typeface="Georgia"/>
                <a:sym typeface="Georgia"/>
              </a:defRPr>
            </a:pPr>
            <a:r>
              <a:t>Supported by EC Commission representation office in Latvia and The Ministry of Economics of Latvia.</a:t>
            </a:r>
          </a:p>
        </p:txBody>
      </p:sp>
      <p:pic>
        <p:nvPicPr>
          <p:cNvPr id="196" name="Picture 5" descr="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100" y="94019"/>
            <a:ext cx="1741516" cy="46551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xmlns:m="http://schemas.openxmlformats.org/officeDocument/2006/math" xmlns:a14="http://schemas.microsoft.com/office/drawing/2010/main">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 name="image10.png" descr="image10.png"/>
          <p:cNvPicPr>
            <a:picLocks noChangeAspect="1"/>
          </p:cNvPicPr>
          <p:nvPr/>
        </p:nvPicPr>
        <p:blipFill>
          <a:blip r:embed="rId2">
            <a:extLst/>
          </a:blip>
          <a:stretch>
            <a:fillRect/>
          </a:stretch>
        </p:blipFill>
        <p:spPr>
          <a:xfrm>
            <a:off x="4649589" y="1090637"/>
            <a:ext cx="4321970" cy="5361336"/>
          </a:xfrm>
          <a:prstGeom prst="rect">
            <a:avLst/>
          </a:prstGeom>
          <a:ln w="12700">
            <a:miter lim="400000"/>
          </a:ln>
        </p:spPr>
      </p:pic>
      <p:sp>
        <p:nvSpPr>
          <p:cNvPr id="199" name="Idea"/>
          <p:cNvSpPr txBox="1">
            <a:spLocks noGrp="1"/>
          </p:cNvSpPr>
          <p:nvPr>
            <p:ph type="title"/>
          </p:nvPr>
        </p:nvSpPr>
        <p:spPr>
          <a:prstGeom prst="rect">
            <a:avLst/>
          </a:prstGeom>
        </p:spPr>
        <p:txBody>
          <a:bodyPr/>
          <a:lstStyle/>
          <a:p>
            <a:r>
              <a:t>Idea</a:t>
            </a:r>
          </a:p>
        </p:txBody>
      </p:sp>
      <p:sp>
        <p:nvSpPr>
          <p:cNvPr id="200" name="Mission: mobilisation of resources to support SMEs.…"/>
          <p:cNvSpPr txBox="1">
            <a:spLocks noGrp="1"/>
          </p:cNvSpPr>
          <p:nvPr>
            <p:ph type="body" sz="half" idx="1"/>
          </p:nvPr>
        </p:nvSpPr>
        <p:spPr>
          <a:xfrm>
            <a:off x="457200" y="1600200"/>
            <a:ext cx="4031903" cy="4525963"/>
          </a:xfrm>
          <a:prstGeom prst="rect">
            <a:avLst/>
          </a:prstGeom>
        </p:spPr>
        <p:txBody>
          <a:bodyPr/>
          <a:lstStyle/>
          <a:p>
            <a:pPr marL="134616" indent="-134616" algn="just">
              <a:spcBef>
                <a:spcPts val="300"/>
              </a:spcBef>
              <a:defRPr sz="1600">
                <a:latin typeface="Georgia"/>
                <a:ea typeface="Georgia"/>
                <a:cs typeface="Georgia"/>
                <a:sym typeface="Georgia"/>
              </a:defRPr>
            </a:pPr>
            <a:r>
              <a:t>Mission: mobilisation of resources to support SMEs.</a:t>
            </a:r>
            <a:endParaRPr b="1">
              <a:latin typeface="+mj-lt"/>
              <a:ea typeface="+mj-ea"/>
              <a:cs typeface="+mj-cs"/>
              <a:sym typeface="Calibri"/>
            </a:endParaRPr>
          </a:p>
          <a:p>
            <a:pPr marL="134616" indent="-134616" algn="just">
              <a:spcBef>
                <a:spcPts val="300"/>
              </a:spcBef>
              <a:defRPr sz="1600">
                <a:latin typeface="Georgia"/>
                <a:ea typeface="Georgia"/>
                <a:cs typeface="Georgia"/>
                <a:sym typeface="Georgia"/>
              </a:defRPr>
            </a:pPr>
            <a:r>
              <a:t>Vision: More micro/small companies with more customers. </a:t>
            </a:r>
            <a:endParaRPr b="1">
              <a:latin typeface="+mj-lt"/>
              <a:ea typeface="+mj-ea"/>
              <a:cs typeface="+mj-cs"/>
              <a:sym typeface="Calibri"/>
            </a:endParaRPr>
          </a:p>
          <a:p>
            <a:pPr marL="134616" indent="-134616" algn="just">
              <a:spcBef>
                <a:spcPts val="300"/>
              </a:spcBef>
              <a:defRPr sz="1600">
                <a:latin typeface="Georgia"/>
                <a:ea typeface="Georgia"/>
                <a:cs typeface="Georgia"/>
                <a:sym typeface="Georgia"/>
              </a:defRPr>
            </a:pPr>
            <a:r>
              <a:t>Strategy: Attracting of new customers and partners for SMEs by joining of activities and resources, raise of awareness and education.</a:t>
            </a:r>
            <a:endParaRPr b="1">
              <a:latin typeface="+mj-lt"/>
              <a:ea typeface="+mj-ea"/>
              <a:cs typeface="+mj-cs"/>
              <a:sym typeface="Calibri"/>
            </a:endParaRPr>
          </a:p>
          <a:p>
            <a:pPr marL="134616" indent="-134616" algn="just">
              <a:spcBef>
                <a:spcPts val="300"/>
              </a:spcBef>
              <a:defRPr sz="1600">
                <a:latin typeface="Georgia"/>
                <a:ea typeface="Georgia"/>
                <a:cs typeface="Georgia"/>
                <a:sym typeface="Georgia"/>
              </a:defRPr>
            </a:pPr>
            <a:r>
              <a:t>Tactics: „Small Business Day” as easy to access free resource for participants which provides effective communication, advertising, interaction with consumers, specific consumer groups and cooperation with other entrepreneurs.</a:t>
            </a:r>
            <a:endParaRPr b="1">
              <a:latin typeface="+mj-lt"/>
              <a:ea typeface="+mj-ea"/>
              <a:cs typeface="+mj-cs"/>
              <a:sym typeface="Calibri"/>
            </a:endParaRPr>
          </a:p>
          <a:p>
            <a:pPr marL="134616" indent="-134616" algn="just">
              <a:spcBef>
                <a:spcPts val="300"/>
              </a:spcBef>
              <a:defRPr sz="1600">
                <a:latin typeface="Georgia"/>
                <a:ea typeface="Georgia"/>
                <a:cs typeface="Georgia"/>
                <a:sym typeface="Georgia"/>
              </a:defRPr>
            </a:pPr>
            <a:r>
              <a:t>Philosophy: less administrative burden, increase of productivity and shorten the way to consumer.</a:t>
            </a:r>
          </a:p>
        </p:txBody>
      </p:sp>
      <p:pic>
        <p:nvPicPr>
          <p:cNvPr id="201" name="Picture 5" descr="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100" y="94019"/>
            <a:ext cx="1741516" cy="46551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xmlns:m="http://schemas.openxmlformats.org/officeDocument/2006/math" xmlns:a14="http://schemas.microsoft.com/office/drawing/2010/main">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Awards"/>
          <p:cNvSpPr txBox="1">
            <a:spLocks noGrp="1"/>
          </p:cNvSpPr>
          <p:nvPr>
            <p:ph type="title"/>
          </p:nvPr>
        </p:nvSpPr>
        <p:spPr>
          <a:prstGeom prst="rect">
            <a:avLst/>
          </a:prstGeom>
        </p:spPr>
        <p:txBody>
          <a:bodyPr/>
          <a:lstStyle/>
          <a:p>
            <a:r>
              <a:t>Awards</a:t>
            </a:r>
          </a:p>
        </p:txBody>
      </p:sp>
      <p:pic>
        <p:nvPicPr>
          <p:cNvPr id="204" name="image11.jpeg" descr="image11.jpe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410170" y="1307281"/>
            <a:ext cx="8323463" cy="5411871"/>
          </a:xfrm>
          <a:prstGeom prst="rect">
            <a:avLst/>
          </a:prstGeom>
          <a:ln w="12700">
            <a:miter lim="400000"/>
          </a:ln>
          <a:effectLst>
            <a:outerShdw blurRad="355600" rotWithShape="0">
              <a:srgbClr val="000000">
                <a:alpha val="75000"/>
              </a:srgbClr>
            </a:outerShdw>
          </a:effectLst>
        </p:spPr>
      </p:pic>
      <p:grpSp>
        <p:nvGrpSpPr>
          <p:cNvPr id="207" name="Group"/>
          <p:cNvGrpSpPr/>
          <p:nvPr/>
        </p:nvGrpSpPr>
        <p:grpSpPr>
          <a:xfrm>
            <a:off x="1636200" y="4036030"/>
            <a:ext cx="1894317" cy="2667869"/>
            <a:chOff x="0" y="0"/>
            <a:chExt cx="1894315" cy="2667868"/>
          </a:xfrm>
        </p:grpSpPr>
        <p:pic>
          <p:nvPicPr>
            <p:cNvPr id="205" name="image12-small.png" descr="image12-small.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5718" y="35718"/>
              <a:ext cx="1822879" cy="2596431"/>
            </a:xfrm>
            <a:prstGeom prst="rect">
              <a:avLst/>
            </a:prstGeom>
            <a:ln w="12700" cap="flat">
              <a:noFill/>
              <a:miter lim="400000"/>
            </a:ln>
            <a:effectLst/>
          </p:spPr>
        </p:pic>
        <p:pic>
          <p:nvPicPr>
            <p:cNvPr id="206" name="image13.png" descr="image13.png"/>
            <p:cNvPicPr>
              <a:picLocks noChangeAspect="1"/>
            </p:cNvPicPr>
            <p:nvPr/>
          </p:nvPicPr>
          <p:blipFill>
            <a:blip r:embed="rId4">
              <a:extLst/>
            </a:blip>
            <a:stretch>
              <a:fillRect/>
            </a:stretch>
          </p:blipFill>
          <p:spPr>
            <a:xfrm>
              <a:off x="-1" y="-1"/>
              <a:ext cx="1894317" cy="2667869"/>
            </a:xfrm>
            <a:prstGeom prst="rect">
              <a:avLst/>
            </a:prstGeom>
            <a:ln w="12700" cap="flat">
              <a:noFill/>
              <a:miter lim="400000"/>
            </a:ln>
            <a:effectLst/>
          </p:spPr>
        </p:pic>
      </p:grpSp>
      <p:grpSp>
        <p:nvGrpSpPr>
          <p:cNvPr id="210" name="Group"/>
          <p:cNvGrpSpPr/>
          <p:nvPr/>
        </p:nvGrpSpPr>
        <p:grpSpPr>
          <a:xfrm>
            <a:off x="3632000" y="4036031"/>
            <a:ext cx="1908266" cy="2667869"/>
            <a:chOff x="0" y="0"/>
            <a:chExt cx="1908264" cy="2667868"/>
          </a:xfrm>
        </p:grpSpPr>
        <p:pic>
          <p:nvPicPr>
            <p:cNvPr id="208" name="image14.png" descr="image14.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718" y="35718"/>
              <a:ext cx="1836827" cy="2596431"/>
            </a:xfrm>
            <a:prstGeom prst="rect">
              <a:avLst/>
            </a:prstGeom>
            <a:ln w="12700" cap="flat">
              <a:noFill/>
              <a:miter lim="400000"/>
            </a:ln>
            <a:effectLst/>
          </p:spPr>
        </p:pic>
        <p:pic>
          <p:nvPicPr>
            <p:cNvPr id="209" name="image15.png" descr="image15.png"/>
            <p:cNvPicPr>
              <a:picLocks noChangeAspect="1"/>
            </p:cNvPicPr>
            <p:nvPr/>
          </p:nvPicPr>
          <p:blipFill>
            <a:blip r:embed="rId6">
              <a:extLst/>
            </a:blip>
            <a:stretch>
              <a:fillRect/>
            </a:stretch>
          </p:blipFill>
          <p:spPr>
            <a:xfrm>
              <a:off x="-1" y="-1"/>
              <a:ext cx="1908265" cy="2667869"/>
            </a:xfrm>
            <a:prstGeom prst="rect">
              <a:avLst/>
            </a:prstGeom>
            <a:ln w="12700" cap="flat">
              <a:noFill/>
              <a:miter lim="400000"/>
            </a:ln>
            <a:effectLst/>
          </p:spPr>
        </p:pic>
      </p:grpSp>
      <p:pic>
        <p:nvPicPr>
          <p:cNvPr id="211" name="SCN_0001.pdf" descr="SCN_0001.pdf"/>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641749" y="4052645"/>
            <a:ext cx="1862876" cy="2634639"/>
          </a:xfrm>
          <a:prstGeom prst="rect">
            <a:avLst/>
          </a:prstGeom>
          <a:ln w="6350">
            <a:solidFill>
              <a:srgbClr val="000000"/>
            </a:solidFill>
          </a:ln>
        </p:spPr>
      </p:pic>
      <p:sp>
        <p:nvSpPr>
          <p:cNvPr id="212" name="Main platforms"/>
          <p:cNvSpPr txBox="1"/>
          <p:nvPr/>
        </p:nvSpPr>
        <p:spPr>
          <a:xfrm>
            <a:off x="457200" y="274638"/>
            <a:ext cx="8229600" cy="1143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lgn="ctr">
              <a:defRPr sz="3000" b="1">
                <a:latin typeface="Georgia"/>
                <a:ea typeface="Georgia"/>
                <a:cs typeface="Georgia"/>
                <a:sym typeface="Georgia"/>
              </a:defRPr>
            </a:lvl1pPr>
          </a:lstStyle>
          <a:p>
            <a:r>
              <a:t>Awards</a:t>
            </a:r>
          </a:p>
        </p:txBody>
      </p:sp>
      <p:pic>
        <p:nvPicPr>
          <p:cNvPr id="213" name="Picture 5" descr="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2100" y="94019"/>
            <a:ext cx="1741516" cy="46551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xmlns:m="http://schemas.openxmlformats.org/officeDocument/2006/math" xmlns:a14="http://schemas.microsoft.com/office/drawing/2010/main">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 name="Picture 5" descr="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00" y="94019"/>
            <a:ext cx="1741516" cy="465514"/>
          </a:xfrm>
          <a:prstGeom prst="rect">
            <a:avLst/>
          </a:prstGeom>
          <a:ln w="12700">
            <a:miter lim="400000"/>
          </a:ln>
        </p:spPr>
      </p:pic>
      <p:sp>
        <p:nvSpPr>
          <p:cNvPr id="216" name="Main platforms"/>
          <p:cNvSpPr txBox="1"/>
          <p:nvPr/>
        </p:nvSpPr>
        <p:spPr>
          <a:xfrm>
            <a:off x="457200" y="274638"/>
            <a:ext cx="8229600" cy="1143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lgn="ctr">
              <a:defRPr sz="3000" b="1">
                <a:latin typeface="Georgia"/>
                <a:ea typeface="Georgia"/>
                <a:cs typeface="Georgia"/>
                <a:sym typeface="Georgia"/>
              </a:defRPr>
            </a:lvl1pPr>
          </a:lstStyle>
          <a:p>
            <a:r>
              <a:t>Official promotion</a:t>
            </a:r>
          </a:p>
        </p:txBody>
      </p:sp>
      <p:pic>
        <p:nvPicPr>
          <p:cNvPr id="217" name="Atbalsti mazo biznesu 2015 video krievu valodā.mp4" descr="Atbalsti mazo biznesu 2015 video krievu valodā.mp4"/>
          <p:cNvPicPr>
            <a:picLocks/>
          </p:cNvPicPr>
          <p:nvPr>
            <a:videoFile r:link="rId2"/>
            <p:extLst>
              <p:ext uri="{DAA4B4D4-6D71-4841-9C94-3DE7FCFB9230}">
                <p14:media xmlns:p14="http://schemas.microsoft.com/office/powerpoint/2010/main" r:embed="rId1"/>
              </p:ext>
            </p:extLst>
          </p:nvPr>
        </p:nvPicPr>
        <p:blipFill>
          <a:blip r:embed="rId5">
            <a:extLst/>
          </a:blip>
          <a:stretch>
            <a:fillRect/>
          </a:stretch>
        </p:blipFill>
        <p:spPr>
          <a:xfrm>
            <a:off x="283005" y="1415256"/>
            <a:ext cx="8577990" cy="4825119"/>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460" fill="hold"/>
                                        <p:tgtEl>
                                          <p:spTgt spid="21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217"/>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Main platforms"/>
          <p:cNvSpPr txBox="1">
            <a:spLocks noGrp="1"/>
          </p:cNvSpPr>
          <p:nvPr>
            <p:ph type="title"/>
          </p:nvPr>
        </p:nvSpPr>
        <p:spPr>
          <a:prstGeom prst="rect">
            <a:avLst/>
          </a:prstGeom>
        </p:spPr>
        <p:txBody>
          <a:bodyPr/>
          <a:lstStyle/>
          <a:p>
            <a:r>
              <a:t>Main pillars</a:t>
            </a:r>
          </a:p>
        </p:txBody>
      </p:sp>
      <p:pic>
        <p:nvPicPr>
          <p:cNvPr id="220" name="image17.png" descr="image17.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350866" y="1741864"/>
            <a:ext cx="5731715" cy="4347069"/>
          </a:xfrm>
          <a:prstGeom prst="rect">
            <a:avLst/>
          </a:prstGeom>
          <a:ln w="12700">
            <a:miter lim="400000"/>
          </a:ln>
        </p:spPr>
      </p:pic>
      <p:sp>
        <p:nvSpPr>
          <p:cNvPr id="221" name="Business seminars…"/>
          <p:cNvSpPr txBox="1"/>
          <p:nvPr/>
        </p:nvSpPr>
        <p:spPr>
          <a:xfrm>
            <a:off x="333349" y="1551687"/>
            <a:ext cx="2460133" cy="12083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2145" tIns="32145" rIns="32145" bIns="32145">
            <a:spAutoFit/>
          </a:bodyPr>
          <a:lstStyle/>
          <a:p>
            <a:pPr>
              <a:spcBef>
                <a:spcPts val="300"/>
              </a:spcBef>
              <a:defRPr sz="1400">
                <a:latin typeface="Georgia"/>
                <a:ea typeface="Georgia"/>
                <a:cs typeface="Georgia"/>
                <a:sym typeface="Georgia"/>
              </a:defRPr>
            </a:pPr>
            <a:r>
              <a:t>Business seminars</a:t>
            </a:r>
            <a:endParaRPr sz="1200" b="1">
              <a:latin typeface="Palatino"/>
              <a:ea typeface="Palatino"/>
              <a:cs typeface="Palatino"/>
              <a:sym typeface="Palatino"/>
            </a:endParaRPr>
          </a:p>
          <a:p>
            <a:pPr marL="198564" indent="-198564">
              <a:spcBef>
                <a:spcPts val="300"/>
              </a:spcBef>
              <a:buSzPct val="75000"/>
              <a:buChar char="•"/>
              <a:defRPr sz="1400">
                <a:latin typeface="Georgia"/>
                <a:ea typeface="Georgia"/>
                <a:cs typeface="Georgia"/>
                <a:sym typeface="Georgia"/>
              </a:defRPr>
            </a:pPr>
            <a:r>
              <a:t>SMEs seminars in largest cities of Latvia (6);</a:t>
            </a:r>
            <a:endParaRPr sz="1200">
              <a:latin typeface="Palatino"/>
              <a:ea typeface="Palatino"/>
              <a:cs typeface="Palatino"/>
              <a:sym typeface="Palatino"/>
            </a:endParaRPr>
          </a:p>
          <a:p>
            <a:pPr marL="198564" indent="-198564">
              <a:spcBef>
                <a:spcPts val="300"/>
              </a:spcBef>
              <a:buSzPct val="75000"/>
              <a:buChar char="•"/>
              <a:defRPr sz="1400">
                <a:latin typeface="Georgia"/>
                <a:ea typeface="Georgia"/>
                <a:cs typeface="Georgia"/>
                <a:sym typeface="Georgia"/>
              </a:defRPr>
            </a:pPr>
            <a:r>
              <a:t>Infomarket;</a:t>
            </a:r>
            <a:endParaRPr sz="1200">
              <a:latin typeface="Palatino"/>
              <a:ea typeface="Palatino"/>
              <a:cs typeface="Palatino"/>
              <a:sym typeface="Palatino"/>
            </a:endParaRPr>
          </a:p>
          <a:p>
            <a:pPr marL="198564" indent="-198564">
              <a:spcBef>
                <a:spcPts val="300"/>
              </a:spcBef>
              <a:buSzPct val="75000"/>
              <a:buChar char="•"/>
              <a:defRPr sz="1400">
                <a:latin typeface="Georgia"/>
                <a:ea typeface="Georgia"/>
                <a:cs typeface="Georgia"/>
                <a:sym typeface="Georgia"/>
              </a:defRPr>
            </a:pPr>
            <a:r>
              <a:t>Discussions</a:t>
            </a:r>
          </a:p>
        </p:txBody>
      </p:sp>
      <p:sp>
        <p:nvSpPr>
          <p:cNvPr id="222" name="Web platform…"/>
          <p:cNvSpPr txBox="1"/>
          <p:nvPr/>
        </p:nvSpPr>
        <p:spPr>
          <a:xfrm>
            <a:off x="1555923" y="3044037"/>
            <a:ext cx="2177730" cy="17427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2145" tIns="32145" rIns="32145" bIns="32145">
            <a:spAutoFit/>
          </a:bodyPr>
          <a:lstStyle/>
          <a:p>
            <a:pPr>
              <a:spcBef>
                <a:spcPts val="300"/>
              </a:spcBef>
              <a:defRPr sz="1400">
                <a:latin typeface="Georgia"/>
                <a:ea typeface="Georgia"/>
                <a:cs typeface="Georgia"/>
                <a:sym typeface="Georgia"/>
              </a:defRPr>
            </a:pPr>
            <a:r>
              <a:t>Web platform</a:t>
            </a:r>
            <a:endParaRPr sz="1200" b="1">
              <a:latin typeface="Palatino"/>
              <a:ea typeface="Palatino"/>
              <a:cs typeface="Palatino"/>
              <a:sym typeface="Palatino"/>
            </a:endParaRPr>
          </a:p>
          <a:p>
            <a:pPr marL="198564" indent="-198564">
              <a:spcBef>
                <a:spcPts val="300"/>
              </a:spcBef>
              <a:buSzPct val="75000"/>
              <a:buChar char="•"/>
              <a:defRPr sz="1400">
                <a:latin typeface="Georgia"/>
                <a:ea typeface="Georgia"/>
                <a:cs typeface="Georgia"/>
                <a:sym typeface="Georgia"/>
              </a:defRPr>
            </a:pPr>
            <a:r>
              <a:t>Startup manual </a:t>
            </a:r>
            <a:endParaRPr sz="1200">
              <a:latin typeface="Palatino"/>
              <a:ea typeface="Palatino"/>
              <a:cs typeface="Palatino"/>
              <a:sym typeface="Palatino"/>
            </a:endParaRPr>
          </a:p>
          <a:p>
            <a:pPr marL="198564" indent="-198564">
              <a:spcBef>
                <a:spcPts val="300"/>
              </a:spcBef>
              <a:buSzPct val="75000"/>
              <a:buChar char="•"/>
              <a:defRPr sz="1400">
                <a:latin typeface="Georgia"/>
                <a:ea typeface="Georgia"/>
                <a:cs typeface="Georgia"/>
                <a:sym typeface="Georgia"/>
              </a:defRPr>
            </a:pPr>
            <a:r>
              <a:t>Expert advice</a:t>
            </a:r>
            <a:endParaRPr sz="1200">
              <a:latin typeface="Palatino"/>
              <a:ea typeface="Palatino"/>
              <a:cs typeface="Palatino"/>
              <a:sym typeface="Palatino"/>
            </a:endParaRPr>
          </a:p>
          <a:p>
            <a:pPr marL="198564" indent="-198564">
              <a:spcBef>
                <a:spcPts val="300"/>
              </a:spcBef>
              <a:buSzPct val="75000"/>
              <a:buChar char="•"/>
              <a:defRPr sz="1400">
                <a:latin typeface="Georgia"/>
                <a:ea typeface="Georgia"/>
                <a:cs typeface="Georgia"/>
                <a:sym typeface="Georgia"/>
              </a:defRPr>
            </a:pPr>
            <a:r>
              <a:t>Forums</a:t>
            </a:r>
            <a:endParaRPr sz="1200">
              <a:latin typeface="Palatino"/>
              <a:ea typeface="Palatino"/>
              <a:cs typeface="Palatino"/>
              <a:sym typeface="Palatino"/>
            </a:endParaRPr>
          </a:p>
          <a:p>
            <a:pPr marL="198564" indent="-198564">
              <a:spcBef>
                <a:spcPts val="300"/>
              </a:spcBef>
              <a:buSzPct val="75000"/>
              <a:buChar char="•"/>
              <a:defRPr sz="1400">
                <a:latin typeface="Georgia"/>
                <a:ea typeface="Georgia"/>
                <a:cs typeface="Georgia"/>
                <a:sym typeface="Georgia"/>
              </a:defRPr>
            </a:pPr>
            <a:r>
              <a:t>B2B</a:t>
            </a:r>
            <a:endParaRPr sz="1200">
              <a:latin typeface="Palatino"/>
              <a:ea typeface="Palatino"/>
              <a:cs typeface="Palatino"/>
              <a:sym typeface="Palatino"/>
            </a:endParaRPr>
          </a:p>
          <a:p>
            <a:pPr marL="198564" indent="-198564">
              <a:spcBef>
                <a:spcPts val="300"/>
              </a:spcBef>
              <a:buSzPct val="75000"/>
              <a:buChar char="•"/>
              <a:defRPr sz="1400">
                <a:latin typeface="Georgia"/>
                <a:ea typeface="Georgia"/>
                <a:cs typeface="Georgia"/>
                <a:sym typeface="Georgia"/>
              </a:defRPr>
            </a:pPr>
            <a:r>
              <a:t>Linked information</a:t>
            </a:r>
            <a:endParaRPr sz="1200">
              <a:latin typeface="Palatino"/>
              <a:ea typeface="Palatino"/>
              <a:cs typeface="Palatino"/>
              <a:sym typeface="Palatino"/>
            </a:endParaRPr>
          </a:p>
          <a:p>
            <a:pPr marL="198564" indent="-198564">
              <a:spcBef>
                <a:spcPts val="300"/>
              </a:spcBef>
              <a:buSzPct val="75000"/>
              <a:buChar char="•"/>
              <a:defRPr sz="1400">
                <a:latin typeface="Georgia"/>
                <a:ea typeface="Georgia"/>
                <a:cs typeface="Georgia"/>
                <a:sym typeface="Georgia"/>
              </a:defRPr>
            </a:pPr>
            <a:r>
              <a:t>Legislation</a:t>
            </a:r>
          </a:p>
        </p:txBody>
      </p:sp>
      <p:sp>
        <p:nvSpPr>
          <p:cNvPr id="223" name="Small Business Day…"/>
          <p:cNvSpPr txBox="1"/>
          <p:nvPr/>
        </p:nvSpPr>
        <p:spPr>
          <a:xfrm>
            <a:off x="3299569" y="4845596"/>
            <a:ext cx="2746671" cy="18179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2145" tIns="32145" rIns="32145" bIns="32145">
            <a:spAutoFit/>
          </a:bodyPr>
          <a:lstStyle/>
          <a:p>
            <a:pPr>
              <a:spcBef>
                <a:spcPts val="300"/>
              </a:spcBef>
              <a:defRPr sz="1400">
                <a:latin typeface="Georgia"/>
                <a:ea typeface="Georgia"/>
                <a:cs typeface="Georgia"/>
                <a:sym typeface="Georgia"/>
              </a:defRPr>
            </a:pPr>
            <a:r>
              <a:t>Small Business Day</a:t>
            </a:r>
            <a:endParaRPr sz="1200" b="1">
              <a:latin typeface="Palatino"/>
              <a:ea typeface="Palatino"/>
              <a:cs typeface="Palatino"/>
              <a:sym typeface="Palatino"/>
            </a:endParaRPr>
          </a:p>
          <a:p>
            <a:pPr marL="198564" indent="-198564">
              <a:spcBef>
                <a:spcPts val="300"/>
              </a:spcBef>
              <a:buSzPct val="75000"/>
              <a:buChar char="•"/>
              <a:defRPr sz="1400">
                <a:latin typeface="Georgia"/>
                <a:ea typeface="Georgia"/>
                <a:cs typeface="Georgia"/>
                <a:sym typeface="Georgia"/>
              </a:defRPr>
            </a:pPr>
            <a:r>
              <a:t>Public initiative in whole Latvia- similar to USA“</a:t>
            </a:r>
            <a:r>
              <a:rPr u="sng">
                <a:solidFill>
                  <a:srgbClr val="0000FF"/>
                </a:solidFill>
                <a:uFill>
                  <a:solidFill>
                    <a:srgbClr val="0000FF"/>
                  </a:solidFill>
                </a:uFill>
                <a:hlinkClick r:id="rId3"/>
              </a:rPr>
              <a:t>SHOP SMALL</a:t>
            </a:r>
            <a:r>
              <a:t>” project;</a:t>
            </a:r>
            <a:endParaRPr sz="1200">
              <a:latin typeface="Palatino"/>
              <a:ea typeface="Palatino"/>
              <a:cs typeface="Palatino"/>
              <a:sym typeface="Palatino"/>
            </a:endParaRPr>
          </a:p>
          <a:p>
            <a:pPr marL="198564" indent="-198564">
              <a:spcBef>
                <a:spcPts val="300"/>
              </a:spcBef>
              <a:buSzPct val="75000"/>
              <a:buChar char="•"/>
              <a:defRPr sz="1400">
                <a:latin typeface="Georgia"/>
                <a:ea typeface="Georgia"/>
                <a:cs typeface="Georgia"/>
                <a:sym typeface="Georgia"/>
              </a:defRPr>
            </a:pPr>
            <a:r>
              <a:t>Supported by media (radio, TV, printed, web)</a:t>
            </a:r>
            <a:endParaRPr sz="1200">
              <a:latin typeface="Palatino"/>
              <a:ea typeface="Palatino"/>
              <a:cs typeface="Palatino"/>
              <a:sym typeface="Palatino"/>
            </a:endParaRPr>
          </a:p>
          <a:p>
            <a:pPr marL="198564" indent="-198564">
              <a:spcBef>
                <a:spcPts val="300"/>
              </a:spcBef>
              <a:buSzPct val="75000"/>
              <a:buChar char="•"/>
              <a:defRPr sz="1400">
                <a:latin typeface="Georgia"/>
                <a:ea typeface="Georgia"/>
                <a:cs typeface="Georgia"/>
                <a:sym typeface="Georgia"/>
              </a:defRPr>
            </a:pPr>
            <a:r>
              <a:t>Supported by local municipalities.</a:t>
            </a:r>
          </a:p>
        </p:txBody>
      </p:sp>
      <p:sp>
        <p:nvSpPr>
          <p:cNvPr id="224" name="Business webinar…"/>
          <p:cNvSpPr txBox="1"/>
          <p:nvPr/>
        </p:nvSpPr>
        <p:spPr>
          <a:xfrm>
            <a:off x="3193256" y="1514808"/>
            <a:ext cx="1741517" cy="2674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2145" tIns="32145" rIns="32145" bIns="32145">
            <a:spAutoFit/>
          </a:bodyPr>
          <a:lstStyle>
            <a:lvl1pPr>
              <a:spcBef>
                <a:spcPts val="300"/>
              </a:spcBef>
              <a:defRPr sz="1400">
                <a:latin typeface="Georgia"/>
                <a:ea typeface="Georgia"/>
                <a:cs typeface="Georgia"/>
                <a:sym typeface="Georgia"/>
              </a:defRPr>
            </a:lvl1pPr>
          </a:lstStyle>
          <a:p>
            <a:r>
              <a:t>Business webinars</a:t>
            </a:r>
          </a:p>
        </p:txBody>
      </p:sp>
      <p:pic>
        <p:nvPicPr>
          <p:cNvPr id="225" name="Picture 5" descr="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00" y="94019"/>
            <a:ext cx="1741516" cy="46551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xmlns:m="http://schemas.openxmlformats.org/officeDocument/2006/math" xmlns:a14="http://schemas.microsoft.com/office/drawing/2010/main">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3" name="Group"/>
          <p:cNvGrpSpPr/>
          <p:nvPr/>
        </p:nvGrpSpPr>
        <p:grpSpPr>
          <a:xfrm>
            <a:off x="1119761" y="1742344"/>
            <a:ext cx="6904478" cy="5164147"/>
            <a:chOff x="0" y="0"/>
            <a:chExt cx="6904477" cy="5164146"/>
          </a:xfrm>
        </p:grpSpPr>
        <p:pic>
          <p:nvPicPr>
            <p:cNvPr id="227" name="image18.png" descr="image18.png"/>
            <p:cNvPicPr>
              <a:picLocks noChangeAspect="1"/>
            </p:cNvPicPr>
            <p:nvPr/>
          </p:nvPicPr>
          <p:blipFill>
            <a:blip r:embed="rId2">
              <a:extLst/>
            </a:blip>
            <a:stretch>
              <a:fillRect/>
            </a:stretch>
          </p:blipFill>
          <p:spPr>
            <a:xfrm>
              <a:off x="0" y="0"/>
              <a:ext cx="2345406" cy="2665235"/>
            </a:xfrm>
            <a:prstGeom prst="rect">
              <a:avLst/>
            </a:prstGeom>
            <a:ln w="12700" cap="flat">
              <a:noFill/>
              <a:miter lim="400000"/>
            </a:ln>
            <a:effectLst/>
          </p:spPr>
        </p:pic>
        <p:pic>
          <p:nvPicPr>
            <p:cNvPr id="228" name="image19.png" descr="image19.png"/>
            <p:cNvPicPr>
              <a:picLocks noChangeAspect="1"/>
            </p:cNvPicPr>
            <p:nvPr/>
          </p:nvPicPr>
          <p:blipFill>
            <a:blip r:embed="rId3">
              <a:extLst/>
            </a:blip>
            <a:stretch>
              <a:fillRect/>
            </a:stretch>
          </p:blipFill>
          <p:spPr>
            <a:xfrm>
              <a:off x="2279534" y="0"/>
              <a:ext cx="2345406" cy="2665235"/>
            </a:xfrm>
            <a:prstGeom prst="rect">
              <a:avLst/>
            </a:prstGeom>
            <a:ln w="12700" cap="flat">
              <a:noFill/>
              <a:miter lim="400000"/>
            </a:ln>
            <a:effectLst/>
          </p:spPr>
        </p:pic>
        <p:pic>
          <p:nvPicPr>
            <p:cNvPr id="229" name="image20.png" descr="image20.png"/>
            <p:cNvPicPr>
              <a:picLocks noChangeAspect="1"/>
            </p:cNvPicPr>
            <p:nvPr/>
          </p:nvPicPr>
          <p:blipFill>
            <a:blip r:embed="rId4">
              <a:extLst/>
            </a:blip>
            <a:stretch>
              <a:fillRect/>
            </a:stretch>
          </p:blipFill>
          <p:spPr>
            <a:xfrm>
              <a:off x="4559070" y="0"/>
              <a:ext cx="2345408" cy="2665235"/>
            </a:xfrm>
            <a:prstGeom prst="rect">
              <a:avLst/>
            </a:prstGeom>
            <a:ln w="12700" cap="flat">
              <a:noFill/>
              <a:miter lim="400000"/>
            </a:ln>
            <a:effectLst/>
          </p:spPr>
        </p:pic>
        <p:pic>
          <p:nvPicPr>
            <p:cNvPr id="230" name="image21.png" descr="image21.png"/>
            <p:cNvPicPr>
              <a:picLocks noChangeAspect="1"/>
            </p:cNvPicPr>
            <p:nvPr/>
          </p:nvPicPr>
          <p:blipFill>
            <a:blip r:embed="rId5">
              <a:extLst/>
            </a:blip>
            <a:stretch>
              <a:fillRect/>
            </a:stretch>
          </p:blipFill>
          <p:spPr>
            <a:xfrm>
              <a:off x="0" y="2498912"/>
              <a:ext cx="2345406" cy="2665235"/>
            </a:xfrm>
            <a:prstGeom prst="rect">
              <a:avLst/>
            </a:prstGeom>
            <a:ln w="12700" cap="flat">
              <a:noFill/>
              <a:miter lim="400000"/>
            </a:ln>
            <a:effectLst/>
          </p:spPr>
        </p:pic>
        <p:pic>
          <p:nvPicPr>
            <p:cNvPr id="231" name="image22.png" descr="image22.png"/>
            <p:cNvPicPr>
              <a:picLocks noChangeAspect="1"/>
            </p:cNvPicPr>
            <p:nvPr/>
          </p:nvPicPr>
          <p:blipFill>
            <a:blip r:embed="rId6">
              <a:extLst/>
            </a:blip>
            <a:stretch>
              <a:fillRect/>
            </a:stretch>
          </p:blipFill>
          <p:spPr>
            <a:xfrm>
              <a:off x="2279534" y="2498912"/>
              <a:ext cx="2345406" cy="2665235"/>
            </a:xfrm>
            <a:prstGeom prst="rect">
              <a:avLst/>
            </a:prstGeom>
            <a:ln w="12700" cap="flat">
              <a:noFill/>
              <a:miter lim="400000"/>
            </a:ln>
            <a:effectLst/>
          </p:spPr>
        </p:pic>
        <p:pic>
          <p:nvPicPr>
            <p:cNvPr id="232" name="image23.png" descr="image23.png"/>
            <p:cNvPicPr>
              <a:picLocks noChangeAspect="1"/>
            </p:cNvPicPr>
            <p:nvPr/>
          </p:nvPicPr>
          <p:blipFill>
            <a:blip r:embed="rId7">
              <a:extLst/>
            </a:blip>
            <a:stretch>
              <a:fillRect/>
            </a:stretch>
          </p:blipFill>
          <p:spPr>
            <a:xfrm>
              <a:off x="4559070" y="2498912"/>
              <a:ext cx="2345406" cy="2665235"/>
            </a:xfrm>
            <a:prstGeom prst="rect">
              <a:avLst/>
            </a:prstGeom>
            <a:ln w="12700" cap="flat">
              <a:noFill/>
              <a:miter lim="400000"/>
            </a:ln>
            <a:effectLst/>
          </p:spPr>
        </p:pic>
      </p:grpSp>
      <p:pic>
        <p:nvPicPr>
          <p:cNvPr id="234" name="Picture 5" descr="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2100" y="94019"/>
            <a:ext cx="1741516" cy="465514"/>
          </a:xfrm>
          <a:prstGeom prst="rect">
            <a:avLst/>
          </a:prstGeom>
          <a:ln w="12700">
            <a:miter lim="400000"/>
          </a:ln>
        </p:spPr>
      </p:pic>
      <p:sp>
        <p:nvSpPr>
          <p:cNvPr id="235" name="Business seminars in regions in biggest cities of Latvia…"/>
          <p:cNvSpPr txBox="1">
            <a:spLocks noGrp="1"/>
          </p:cNvSpPr>
          <p:nvPr>
            <p:ph type="title"/>
          </p:nvPr>
        </p:nvSpPr>
        <p:spPr>
          <a:xfrm>
            <a:off x="457200" y="579437"/>
            <a:ext cx="8229600" cy="1143001"/>
          </a:xfrm>
          <a:prstGeom prst="rect">
            <a:avLst/>
          </a:prstGeom>
        </p:spPr>
        <p:txBody>
          <a:bodyPr>
            <a:normAutofit fontScale="90000"/>
          </a:bodyPr>
          <a:lstStyle/>
          <a:p>
            <a:pPr defTabSz="157111">
              <a:spcBef>
                <a:spcPts val="300"/>
              </a:spcBef>
              <a:defRPr sz="2325"/>
            </a:pPr>
            <a:r>
              <a:t>Business seminars in biggest cities of Latvia</a:t>
            </a:r>
            <a:endParaRPr sz="900"/>
          </a:p>
          <a:p>
            <a:pPr defTabSz="157111">
              <a:spcBef>
                <a:spcPts val="300"/>
              </a:spcBef>
              <a:defRPr sz="2325"/>
            </a:pPr>
            <a:r>
              <a:t>“Mazā biznesa pēcpusdiena/Small business afternoon”</a:t>
            </a: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xmlns:m="http://schemas.openxmlformats.org/officeDocument/2006/math" xmlns:a14="http://schemas.microsoft.com/office/drawing/2010/main">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Business seminars in regions in biggest cities of Latvia…"/>
          <p:cNvSpPr txBox="1">
            <a:spLocks noGrp="1"/>
          </p:cNvSpPr>
          <p:nvPr>
            <p:ph type="title"/>
          </p:nvPr>
        </p:nvSpPr>
        <p:spPr>
          <a:xfrm>
            <a:off x="457200" y="464807"/>
            <a:ext cx="8229600" cy="1143001"/>
          </a:xfrm>
          <a:prstGeom prst="rect">
            <a:avLst/>
          </a:prstGeom>
        </p:spPr>
        <p:txBody>
          <a:bodyPr/>
          <a:lstStyle/>
          <a:p>
            <a:pPr defTabSz="201102">
              <a:spcBef>
                <a:spcPts val="400"/>
              </a:spcBef>
              <a:defRPr sz="2976"/>
            </a:pPr>
            <a:r>
              <a:t>One main annual event in the capital </a:t>
            </a:r>
            <a:endParaRPr sz="1152"/>
          </a:p>
          <a:p>
            <a:pPr defTabSz="201102">
              <a:spcBef>
                <a:spcPts val="400"/>
              </a:spcBef>
              <a:defRPr sz="2976"/>
            </a:pPr>
            <a:r>
              <a:t>“Mazā biznesa diena Rīgā un visā Latvijā”</a:t>
            </a:r>
          </a:p>
        </p:txBody>
      </p:sp>
      <p:grpSp>
        <p:nvGrpSpPr>
          <p:cNvPr id="246" name="Group"/>
          <p:cNvGrpSpPr/>
          <p:nvPr/>
        </p:nvGrpSpPr>
        <p:grpSpPr>
          <a:xfrm>
            <a:off x="680995" y="1670162"/>
            <a:ext cx="4200610" cy="4598808"/>
            <a:chOff x="0" y="0"/>
            <a:chExt cx="4200608" cy="4598806"/>
          </a:xfrm>
        </p:grpSpPr>
        <p:pic>
          <p:nvPicPr>
            <p:cNvPr id="238" name="image21-small.jpg" descr="image21-small.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1"/>
              <a:ext cx="1976529" cy="983920"/>
            </a:xfrm>
            <a:prstGeom prst="rect">
              <a:avLst/>
            </a:prstGeom>
            <a:ln w="12700" cap="flat">
              <a:noFill/>
              <a:miter lim="400000"/>
            </a:ln>
            <a:effectLst>
              <a:outerShdw blurRad="355600" rotWithShape="0">
                <a:srgbClr val="000000">
                  <a:alpha val="75000"/>
                </a:srgbClr>
              </a:outerShdw>
            </a:effectLst>
          </p:spPr>
        </p:pic>
        <p:pic>
          <p:nvPicPr>
            <p:cNvPr id="239" name="image22-small.jpg" descr="image22-small.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224332" y="-1"/>
              <a:ext cx="1976276" cy="983919"/>
            </a:xfrm>
            <a:prstGeom prst="rect">
              <a:avLst/>
            </a:prstGeom>
            <a:ln w="12700" cap="flat">
              <a:noFill/>
              <a:miter lim="400000"/>
            </a:ln>
            <a:effectLst>
              <a:outerShdw blurRad="355600" rotWithShape="0">
                <a:srgbClr val="000000">
                  <a:alpha val="75000"/>
                </a:srgbClr>
              </a:outerShdw>
            </a:effectLst>
          </p:spPr>
        </p:pic>
        <p:pic>
          <p:nvPicPr>
            <p:cNvPr id="240" name="image23-small.jpg" descr="image23-small.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0" y="2410926"/>
              <a:ext cx="1976275" cy="983919"/>
            </a:xfrm>
            <a:prstGeom prst="rect">
              <a:avLst/>
            </a:prstGeom>
            <a:ln w="12700" cap="flat">
              <a:noFill/>
              <a:miter lim="400000"/>
            </a:ln>
            <a:effectLst>
              <a:outerShdw blurRad="355600" rotWithShape="0">
                <a:srgbClr val="000000">
                  <a:alpha val="75000"/>
                </a:srgbClr>
              </a:outerShdw>
            </a:effectLst>
          </p:spPr>
        </p:pic>
        <p:pic>
          <p:nvPicPr>
            <p:cNvPr id="241" name="image24-small.jpg" descr="image24-small.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2224332" y="1206497"/>
              <a:ext cx="1960161" cy="983919"/>
            </a:xfrm>
            <a:prstGeom prst="rect">
              <a:avLst/>
            </a:prstGeom>
            <a:ln w="12700" cap="flat">
              <a:noFill/>
              <a:miter lim="400000"/>
            </a:ln>
            <a:effectLst>
              <a:outerShdw blurRad="355600" rotWithShape="0">
                <a:srgbClr val="000000">
                  <a:alpha val="75000"/>
                </a:srgbClr>
              </a:outerShdw>
            </a:effectLst>
          </p:spPr>
        </p:pic>
        <p:pic>
          <p:nvPicPr>
            <p:cNvPr id="242" name="image25.jpeg" descr="image25.jpe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0" y="3614887"/>
              <a:ext cx="1976275" cy="983920"/>
            </a:xfrm>
            <a:prstGeom prst="rect">
              <a:avLst/>
            </a:prstGeom>
            <a:ln w="12700" cap="flat">
              <a:noFill/>
              <a:miter lim="400000"/>
            </a:ln>
            <a:effectLst>
              <a:outerShdw blurRad="355600" rotWithShape="0">
                <a:srgbClr val="000000">
                  <a:alpha val="75000"/>
                </a:srgbClr>
              </a:outerShdw>
            </a:effectLst>
          </p:spPr>
        </p:pic>
        <p:pic>
          <p:nvPicPr>
            <p:cNvPr id="243" name="image26.jpeg" descr="image26.jpeg"/>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2224333" y="2410926"/>
              <a:ext cx="1976276" cy="983919"/>
            </a:xfrm>
            <a:prstGeom prst="rect">
              <a:avLst/>
            </a:prstGeom>
            <a:ln w="12700" cap="flat">
              <a:noFill/>
              <a:miter lim="400000"/>
            </a:ln>
            <a:effectLst>
              <a:outerShdw blurRad="355600" rotWithShape="0">
                <a:srgbClr val="000000">
                  <a:alpha val="75000"/>
                </a:srgbClr>
              </a:outerShdw>
            </a:effectLst>
          </p:spPr>
        </p:pic>
        <p:pic>
          <p:nvPicPr>
            <p:cNvPr id="244" name="image27-small.jpg" descr="image27-small.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309" y="1206497"/>
              <a:ext cx="1976276" cy="983919"/>
            </a:xfrm>
            <a:prstGeom prst="rect">
              <a:avLst/>
            </a:prstGeom>
            <a:ln w="12700" cap="flat">
              <a:noFill/>
              <a:miter lim="400000"/>
            </a:ln>
            <a:effectLst>
              <a:outerShdw blurRad="355600" rotWithShape="0">
                <a:srgbClr val="000000">
                  <a:alpha val="75000"/>
                </a:srgbClr>
              </a:outerShdw>
            </a:effectLst>
          </p:spPr>
        </p:pic>
        <p:pic>
          <p:nvPicPr>
            <p:cNvPr id="245" name="image28.jpeg" descr="image28.jpeg"/>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2224332" y="3614886"/>
              <a:ext cx="1976276" cy="983920"/>
            </a:xfrm>
            <a:prstGeom prst="rect">
              <a:avLst/>
            </a:prstGeom>
            <a:ln w="12700" cap="flat">
              <a:noFill/>
              <a:miter lim="400000"/>
            </a:ln>
            <a:effectLst>
              <a:outerShdw blurRad="355600" rotWithShape="0">
                <a:srgbClr val="000000">
                  <a:alpha val="75000"/>
                </a:srgbClr>
              </a:outerShdw>
            </a:effectLst>
          </p:spPr>
        </p:pic>
      </p:grpSp>
      <p:grpSp>
        <p:nvGrpSpPr>
          <p:cNvPr id="265" name="Group"/>
          <p:cNvGrpSpPr/>
          <p:nvPr/>
        </p:nvGrpSpPr>
        <p:grpSpPr>
          <a:xfrm>
            <a:off x="5212212" y="1611918"/>
            <a:ext cx="3247632" cy="4715296"/>
            <a:chOff x="0" y="0"/>
            <a:chExt cx="3247631" cy="4715294"/>
          </a:xfrm>
        </p:grpSpPr>
        <p:pic>
          <p:nvPicPr>
            <p:cNvPr id="247" name="DSC_4751.jpg" descr="DSC_4751.jpg"/>
            <p:cNvPicPr>
              <a:picLocks/>
            </p:cNvPicPr>
            <p:nvPr/>
          </p:nvPicPr>
          <p:blipFill>
            <a:blip r:embed="rId10">
              <a:extLst/>
            </a:blip>
            <a:stretch>
              <a:fillRect/>
            </a:stretch>
          </p:blipFill>
          <p:spPr>
            <a:xfrm>
              <a:off x="0" y="2389094"/>
              <a:ext cx="975284" cy="731732"/>
            </a:xfrm>
            <a:prstGeom prst="rect">
              <a:avLst/>
            </a:prstGeom>
            <a:effectLst>
              <a:outerShdw blurRad="355600" rotWithShape="0">
                <a:srgbClr val="000000">
                  <a:alpha val="75000"/>
                </a:srgbClr>
              </a:outerShdw>
            </a:effectLst>
          </p:spPr>
        </p:pic>
        <p:pic>
          <p:nvPicPr>
            <p:cNvPr id="248" name="DSC_4755.jpg" descr="DSC_4755.jpg"/>
            <p:cNvPicPr>
              <a:picLocks/>
            </p:cNvPicPr>
            <p:nvPr/>
          </p:nvPicPr>
          <p:blipFill>
            <a:blip r:embed="rId11">
              <a:extLst/>
            </a:blip>
            <a:stretch>
              <a:fillRect/>
            </a:stretch>
          </p:blipFill>
          <p:spPr>
            <a:xfrm>
              <a:off x="0" y="800736"/>
              <a:ext cx="972527" cy="731732"/>
            </a:xfrm>
            <a:prstGeom prst="rect">
              <a:avLst/>
            </a:prstGeom>
            <a:effectLst>
              <a:outerShdw blurRad="355600" rotWithShape="0">
                <a:srgbClr val="000000">
                  <a:alpha val="75000"/>
                </a:srgbClr>
              </a:outerShdw>
            </a:effectLst>
          </p:spPr>
        </p:pic>
        <p:pic>
          <p:nvPicPr>
            <p:cNvPr id="249" name="DSC_4757.jpg" descr="DSC_4757.jpg"/>
            <p:cNvPicPr>
              <a:picLocks/>
            </p:cNvPicPr>
            <p:nvPr/>
          </p:nvPicPr>
          <p:blipFill>
            <a:blip r:embed="rId12">
              <a:extLst/>
            </a:blip>
            <a:stretch>
              <a:fillRect/>
            </a:stretch>
          </p:blipFill>
          <p:spPr>
            <a:xfrm>
              <a:off x="1020089" y="2389094"/>
              <a:ext cx="1069706" cy="731731"/>
            </a:xfrm>
            <a:prstGeom prst="rect">
              <a:avLst/>
            </a:prstGeom>
            <a:effectLst>
              <a:outerShdw blurRad="355600" rotWithShape="0">
                <a:srgbClr val="000000">
                  <a:alpha val="75000"/>
                </a:srgbClr>
              </a:outerShdw>
            </a:effectLst>
          </p:spPr>
        </p:pic>
        <p:pic>
          <p:nvPicPr>
            <p:cNvPr id="250" name="DSC_4766.jpg" descr="DSC_4766.jpg"/>
            <p:cNvPicPr>
              <a:picLocks/>
            </p:cNvPicPr>
            <p:nvPr/>
          </p:nvPicPr>
          <p:blipFill>
            <a:blip r:embed="rId13">
              <a:extLst/>
            </a:blip>
            <a:stretch>
              <a:fillRect/>
            </a:stretch>
          </p:blipFill>
          <p:spPr>
            <a:xfrm>
              <a:off x="2195520" y="1597739"/>
              <a:ext cx="1052111" cy="731731"/>
            </a:xfrm>
            <a:prstGeom prst="rect">
              <a:avLst/>
            </a:prstGeom>
            <a:effectLst>
              <a:outerShdw blurRad="355600" rotWithShape="0">
                <a:srgbClr val="000000">
                  <a:alpha val="75000"/>
                </a:srgbClr>
              </a:outerShdw>
            </a:effectLst>
          </p:spPr>
        </p:pic>
        <p:pic>
          <p:nvPicPr>
            <p:cNvPr id="251" name="DSC_4767.jpg" descr="DSC_4767.jpg"/>
            <p:cNvPicPr>
              <a:picLocks/>
            </p:cNvPicPr>
            <p:nvPr/>
          </p:nvPicPr>
          <p:blipFill>
            <a:blip r:embed="rId14">
              <a:extLst/>
            </a:blip>
            <a:stretch>
              <a:fillRect/>
            </a:stretch>
          </p:blipFill>
          <p:spPr>
            <a:xfrm>
              <a:off x="1056349" y="1597739"/>
              <a:ext cx="1057472" cy="731731"/>
            </a:xfrm>
            <a:prstGeom prst="rect">
              <a:avLst/>
            </a:prstGeom>
            <a:effectLst>
              <a:outerShdw blurRad="355600" rotWithShape="0">
                <a:srgbClr val="000000">
                  <a:alpha val="75000"/>
                </a:srgbClr>
              </a:outerShdw>
            </a:effectLst>
          </p:spPr>
        </p:pic>
        <p:pic>
          <p:nvPicPr>
            <p:cNvPr id="252" name="DSC_4770.jpg" descr="DSC_4770.jpg"/>
            <p:cNvPicPr>
              <a:picLocks/>
            </p:cNvPicPr>
            <p:nvPr/>
          </p:nvPicPr>
          <p:blipFill>
            <a:blip r:embed="rId15">
              <a:extLst/>
            </a:blip>
            <a:stretch>
              <a:fillRect/>
            </a:stretch>
          </p:blipFill>
          <p:spPr>
            <a:xfrm>
              <a:off x="2180023" y="0"/>
              <a:ext cx="1067608" cy="731731"/>
            </a:xfrm>
            <a:prstGeom prst="rect">
              <a:avLst/>
            </a:prstGeom>
            <a:effectLst>
              <a:outerShdw blurRad="355600" rotWithShape="0">
                <a:srgbClr val="000000">
                  <a:alpha val="75000"/>
                </a:srgbClr>
              </a:outerShdw>
            </a:effectLst>
          </p:spPr>
        </p:pic>
        <p:pic>
          <p:nvPicPr>
            <p:cNvPr id="253" name="DSC_4774.jpg" descr="DSC_4774.jpg"/>
            <p:cNvPicPr>
              <a:picLocks/>
            </p:cNvPicPr>
            <p:nvPr/>
          </p:nvPicPr>
          <p:blipFill>
            <a:blip r:embed="rId16">
              <a:extLst/>
            </a:blip>
            <a:stretch>
              <a:fillRect/>
            </a:stretch>
          </p:blipFill>
          <p:spPr>
            <a:xfrm>
              <a:off x="2320649" y="800736"/>
              <a:ext cx="926982" cy="731732"/>
            </a:xfrm>
            <a:prstGeom prst="rect">
              <a:avLst/>
            </a:prstGeom>
            <a:effectLst>
              <a:outerShdw blurRad="355600" rotWithShape="0">
                <a:srgbClr val="000000">
                  <a:alpha val="75000"/>
                </a:srgbClr>
              </a:outerShdw>
            </a:effectLst>
          </p:spPr>
        </p:pic>
        <p:pic>
          <p:nvPicPr>
            <p:cNvPr id="254" name="DSC_4778.jpg" descr="DSC_4778.jpg"/>
            <p:cNvPicPr>
              <a:picLocks/>
            </p:cNvPicPr>
            <p:nvPr/>
          </p:nvPicPr>
          <p:blipFill>
            <a:blip r:embed="rId17">
              <a:extLst/>
            </a:blip>
            <a:stretch>
              <a:fillRect/>
            </a:stretch>
          </p:blipFill>
          <p:spPr>
            <a:xfrm>
              <a:off x="1056349" y="800667"/>
              <a:ext cx="1228111" cy="731731"/>
            </a:xfrm>
            <a:prstGeom prst="rect">
              <a:avLst/>
            </a:prstGeom>
            <a:effectLst>
              <a:outerShdw blurRad="355600" rotWithShape="0">
                <a:srgbClr val="000000">
                  <a:alpha val="75000"/>
                </a:srgbClr>
              </a:outerShdw>
            </a:effectLst>
          </p:spPr>
        </p:pic>
        <p:pic>
          <p:nvPicPr>
            <p:cNvPr id="255" name="DSC_4779.jpg" descr="DSC_4779.jpg"/>
            <p:cNvPicPr>
              <a:picLocks/>
            </p:cNvPicPr>
            <p:nvPr/>
          </p:nvPicPr>
          <p:blipFill>
            <a:blip r:embed="rId18">
              <a:extLst/>
            </a:blip>
            <a:stretch>
              <a:fillRect/>
            </a:stretch>
          </p:blipFill>
          <p:spPr>
            <a:xfrm>
              <a:off x="2137839" y="2389024"/>
              <a:ext cx="1109793" cy="731732"/>
            </a:xfrm>
            <a:prstGeom prst="rect">
              <a:avLst/>
            </a:prstGeom>
            <a:effectLst>
              <a:outerShdw blurRad="355600" rotWithShape="0">
                <a:srgbClr val="000000">
                  <a:alpha val="75000"/>
                </a:srgbClr>
              </a:outerShdw>
            </a:effectLst>
          </p:spPr>
        </p:pic>
        <p:pic>
          <p:nvPicPr>
            <p:cNvPr id="256" name="DSC_4783.jpg" descr="DSC_4783.jpg"/>
            <p:cNvPicPr>
              <a:picLocks/>
            </p:cNvPicPr>
            <p:nvPr/>
          </p:nvPicPr>
          <p:blipFill>
            <a:blip r:embed="rId19">
              <a:extLst/>
            </a:blip>
            <a:stretch>
              <a:fillRect/>
            </a:stretch>
          </p:blipFill>
          <p:spPr>
            <a:xfrm>
              <a:off x="0" y="3187206"/>
              <a:ext cx="1300365" cy="731731"/>
            </a:xfrm>
            <a:prstGeom prst="rect">
              <a:avLst/>
            </a:prstGeom>
            <a:effectLst>
              <a:outerShdw blurRad="355600" rotWithShape="0">
                <a:srgbClr val="000000">
                  <a:alpha val="75000"/>
                </a:srgbClr>
              </a:outerShdw>
            </a:effectLst>
          </p:spPr>
        </p:pic>
        <p:pic>
          <p:nvPicPr>
            <p:cNvPr id="257" name="DSC_4789.jpg" descr="DSC_4789.jpg"/>
            <p:cNvPicPr>
              <a:picLocks/>
            </p:cNvPicPr>
            <p:nvPr/>
          </p:nvPicPr>
          <p:blipFill>
            <a:blip r:embed="rId20">
              <a:extLst/>
            </a:blip>
            <a:stretch>
              <a:fillRect/>
            </a:stretch>
          </p:blipFill>
          <p:spPr>
            <a:xfrm>
              <a:off x="0" y="0"/>
              <a:ext cx="989763" cy="731731"/>
            </a:xfrm>
            <a:prstGeom prst="rect">
              <a:avLst/>
            </a:prstGeom>
            <a:effectLst>
              <a:outerShdw blurRad="355600" rotWithShape="0">
                <a:srgbClr val="000000">
                  <a:alpha val="75000"/>
                </a:srgbClr>
              </a:outerShdw>
            </a:effectLst>
          </p:spPr>
        </p:pic>
        <p:pic>
          <p:nvPicPr>
            <p:cNvPr id="258" name="DSC_4790.jpg" descr="DSC_4790.jpg"/>
            <p:cNvPicPr>
              <a:picLocks/>
            </p:cNvPicPr>
            <p:nvPr/>
          </p:nvPicPr>
          <p:blipFill>
            <a:blip r:embed="rId21">
              <a:extLst/>
            </a:blip>
            <a:stretch>
              <a:fillRect/>
            </a:stretch>
          </p:blipFill>
          <p:spPr>
            <a:xfrm>
              <a:off x="1056349" y="0"/>
              <a:ext cx="1053852" cy="731731"/>
            </a:xfrm>
            <a:prstGeom prst="rect">
              <a:avLst/>
            </a:prstGeom>
            <a:effectLst>
              <a:outerShdw blurRad="355600" rotWithShape="0">
                <a:srgbClr val="000000">
                  <a:alpha val="75000"/>
                </a:srgbClr>
              </a:outerShdw>
            </a:effectLst>
          </p:spPr>
        </p:pic>
        <p:pic>
          <p:nvPicPr>
            <p:cNvPr id="259" name="DSC_4849.jpg" descr="DSC_4849.jpg"/>
            <p:cNvPicPr>
              <a:picLocks/>
            </p:cNvPicPr>
            <p:nvPr/>
          </p:nvPicPr>
          <p:blipFill>
            <a:blip r:embed="rId22">
              <a:extLst/>
            </a:blip>
            <a:stretch>
              <a:fillRect/>
            </a:stretch>
          </p:blipFill>
          <p:spPr>
            <a:xfrm>
              <a:off x="2613805" y="3187206"/>
              <a:ext cx="633811" cy="731731"/>
            </a:xfrm>
            <a:prstGeom prst="rect">
              <a:avLst/>
            </a:prstGeom>
            <a:effectLst>
              <a:outerShdw blurRad="355600" rotWithShape="0">
                <a:srgbClr val="000000">
                  <a:alpha val="75000"/>
                </a:srgbClr>
              </a:outerShdw>
            </a:effectLst>
          </p:spPr>
        </p:pic>
        <p:pic>
          <p:nvPicPr>
            <p:cNvPr id="260" name="DSC_4861.jpg" descr="DSC_4861.jpg"/>
            <p:cNvPicPr>
              <a:picLocks/>
            </p:cNvPicPr>
            <p:nvPr/>
          </p:nvPicPr>
          <p:blipFill>
            <a:blip r:embed="rId23">
              <a:extLst/>
            </a:blip>
            <a:stretch>
              <a:fillRect/>
            </a:stretch>
          </p:blipFill>
          <p:spPr>
            <a:xfrm>
              <a:off x="6038" y="1597739"/>
              <a:ext cx="983724" cy="731731"/>
            </a:xfrm>
            <a:prstGeom prst="rect">
              <a:avLst/>
            </a:prstGeom>
            <a:effectLst>
              <a:outerShdw blurRad="355600" rotWithShape="0">
                <a:srgbClr val="000000">
                  <a:alpha val="75000"/>
                </a:srgbClr>
              </a:outerShdw>
            </a:effectLst>
          </p:spPr>
        </p:pic>
        <p:pic>
          <p:nvPicPr>
            <p:cNvPr id="261" name="DSC_4865.jpg" descr="DSC_4865.jpg"/>
            <p:cNvPicPr>
              <a:picLocks/>
            </p:cNvPicPr>
            <p:nvPr/>
          </p:nvPicPr>
          <p:blipFill>
            <a:blip r:embed="rId24">
              <a:extLst/>
            </a:blip>
            <a:stretch>
              <a:fillRect/>
            </a:stretch>
          </p:blipFill>
          <p:spPr>
            <a:xfrm>
              <a:off x="1124638" y="3983563"/>
              <a:ext cx="1091533" cy="731732"/>
            </a:xfrm>
            <a:prstGeom prst="rect">
              <a:avLst/>
            </a:prstGeom>
            <a:effectLst>
              <a:outerShdw blurRad="355600" rotWithShape="0">
                <a:srgbClr val="000000">
                  <a:alpha val="75000"/>
                </a:srgbClr>
              </a:outerShdw>
            </a:effectLst>
          </p:spPr>
        </p:pic>
        <p:pic>
          <p:nvPicPr>
            <p:cNvPr id="262" name="DSC_4868.jpg" descr="DSC_4868.jpg"/>
            <p:cNvPicPr>
              <a:picLocks/>
            </p:cNvPicPr>
            <p:nvPr/>
          </p:nvPicPr>
          <p:blipFill>
            <a:blip r:embed="rId25">
              <a:extLst/>
            </a:blip>
            <a:stretch>
              <a:fillRect/>
            </a:stretch>
          </p:blipFill>
          <p:spPr>
            <a:xfrm>
              <a:off x="0" y="3983563"/>
              <a:ext cx="1082020" cy="731732"/>
            </a:xfrm>
            <a:prstGeom prst="rect">
              <a:avLst/>
            </a:prstGeom>
            <a:effectLst>
              <a:outerShdw blurRad="355600" rotWithShape="0">
                <a:srgbClr val="000000">
                  <a:alpha val="75000"/>
                </a:srgbClr>
              </a:outerShdw>
            </a:effectLst>
          </p:spPr>
        </p:pic>
        <p:pic>
          <p:nvPicPr>
            <p:cNvPr id="263" name="DSC_4872.jpg" descr="DSC_4872.jpg"/>
            <p:cNvPicPr>
              <a:picLocks/>
            </p:cNvPicPr>
            <p:nvPr/>
          </p:nvPicPr>
          <p:blipFill>
            <a:blip r:embed="rId26">
              <a:extLst/>
            </a:blip>
            <a:stretch>
              <a:fillRect/>
            </a:stretch>
          </p:blipFill>
          <p:spPr>
            <a:xfrm>
              <a:off x="1325339" y="3187206"/>
              <a:ext cx="1251304" cy="731731"/>
            </a:xfrm>
            <a:prstGeom prst="rect">
              <a:avLst/>
            </a:prstGeom>
            <a:effectLst>
              <a:outerShdw blurRad="355600" rotWithShape="0">
                <a:srgbClr val="000000">
                  <a:alpha val="75000"/>
                </a:srgbClr>
              </a:outerShdw>
            </a:effectLst>
          </p:spPr>
        </p:pic>
        <p:pic>
          <p:nvPicPr>
            <p:cNvPr id="264" name="DSC_4841.jpg" descr="DSC_4841.jpg"/>
            <p:cNvPicPr>
              <a:picLocks/>
            </p:cNvPicPr>
            <p:nvPr/>
          </p:nvPicPr>
          <p:blipFill>
            <a:blip r:embed="rId27">
              <a:extLst/>
            </a:blip>
            <a:stretch>
              <a:fillRect/>
            </a:stretch>
          </p:blipFill>
          <p:spPr>
            <a:xfrm>
              <a:off x="2235740" y="3983563"/>
              <a:ext cx="1011891" cy="731732"/>
            </a:xfrm>
            <a:prstGeom prst="rect">
              <a:avLst/>
            </a:prstGeom>
            <a:effectLst>
              <a:outerShdw blurRad="355600" rotWithShape="0">
                <a:srgbClr val="000000">
                  <a:alpha val="75000"/>
                </a:srgbClr>
              </a:outerShdw>
            </a:effectLst>
          </p:spPr>
        </p:pic>
      </p:grpSp>
      <p:pic>
        <p:nvPicPr>
          <p:cNvPr id="266" name="Picture 5" descr="Picture 5"/>
          <p:cNvPicPr>
            <a:picLocks noChangeAspect="1"/>
          </p:cNvPicPr>
          <p:nvPr/>
        </p:nvPicPr>
        <p:blipFill>
          <a:blip r:embed="rId28" cstate="screen">
            <a:extLst>
              <a:ext uri="{28A0092B-C50C-407E-A947-70E740481C1C}">
                <a14:useLocalDpi xmlns:a14="http://schemas.microsoft.com/office/drawing/2010/main"/>
              </a:ext>
            </a:extLst>
          </a:blip>
          <a:stretch>
            <a:fillRect/>
          </a:stretch>
        </p:blipFill>
        <p:spPr>
          <a:xfrm>
            <a:off x="12100" y="94019"/>
            <a:ext cx="1741516" cy="46551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xmlns:m="http://schemas.openxmlformats.org/officeDocument/2006/math" xmlns:a14="http://schemas.microsoft.com/office/drawing/2010/main">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One main annual event in the capital…"/>
          <p:cNvSpPr txBox="1">
            <a:spLocks noGrp="1"/>
          </p:cNvSpPr>
          <p:nvPr>
            <p:ph type="title"/>
          </p:nvPr>
        </p:nvSpPr>
        <p:spPr>
          <a:xfrm>
            <a:off x="457200" y="417265"/>
            <a:ext cx="8229600" cy="1143001"/>
          </a:xfrm>
          <a:prstGeom prst="rect">
            <a:avLst/>
          </a:prstGeom>
        </p:spPr>
        <p:txBody>
          <a:bodyPr/>
          <a:lstStyle/>
          <a:p>
            <a:pPr defTabSz="201102">
              <a:spcBef>
                <a:spcPts val="400"/>
              </a:spcBef>
              <a:defRPr sz="2976"/>
            </a:pPr>
            <a:r>
              <a:t>One main annual event in the capital </a:t>
            </a:r>
            <a:endParaRPr sz="1152"/>
          </a:p>
          <a:p>
            <a:pPr defTabSz="201102">
              <a:spcBef>
                <a:spcPts val="400"/>
              </a:spcBef>
              <a:defRPr sz="2976"/>
            </a:pPr>
            <a:r>
              <a:t>“Mazā biznesa diena Rīgā un visā Latvijā”</a:t>
            </a:r>
          </a:p>
        </p:txBody>
      </p:sp>
      <p:grpSp>
        <p:nvGrpSpPr>
          <p:cNvPr id="308" name="Group"/>
          <p:cNvGrpSpPr/>
          <p:nvPr/>
        </p:nvGrpSpPr>
        <p:grpSpPr>
          <a:xfrm>
            <a:off x="917071" y="1480065"/>
            <a:ext cx="7309858" cy="5329268"/>
            <a:chOff x="0" y="0"/>
            <a:chExt cx="7309857" cy="5329266"/>
          </a:xfrm>
        </p:grpSpPr>
        <p:grpSp>
          <p:nvGrpSpPr>
            <p:cNvPr id="288" name="Group"/>
            <p:cNvGrpSpPr/>
            <p:nvPr/>
          </p:nvGrpSpPr>
          <p:grpSpPr>
            <a:xfrm>
              <a:off x="0" y="-1"/>
              <a:ext cx="3554313" cy="5328270"/>
              <a:chOff x="0" y="0"/>
              <a:chExt cx="3554312" cy="5328268"/>
            </a:xfrm>
          </p:grpSpPr>
          <p:pic>
            <p:nvPicPr>
              <p:cNvPr id="269" name="DSC_5106.jpg" descr="DSC_5106.jpg"/>
              <p:cNvPicPr>
                <a:picLocks/>
              </p:cNvPicPr>
              <p:nvPr/>
            </p:nvPicPr>
            <p:blipFill>
              <a:blip r:embed="rId2">
                <a:extLst/>
              </a:blip>
              <a:stretch>
                <a:fillRect/>
              </a:stretch>
            </p:blipFill>
            <p:spPr>
              <a:xfrm>
                <a:off x="679738" y="0"/>
                <a:ext cx="1097106" cy="827116"/>
              </a:xfrm>
              <a:prstGeom prst="rect">
                <a:avLst/>
              </a:prstGeom>
              <a:effectLst>
                <a:outerShdw blurRad="355600" rotWithShape="0">
                  <a:srgbClr val="000000">
                    <a:alpha val="75000"/>
                  </a:srgbClr>
                </a:outerShdw>
              </a:effectLst>
            </p:spPr>
          </p:pic>
          <p:pic>
            <p:nvPicPr>
              <p:cNvPr id="270" name="DSC_5108.jpg" descr="DSC_5108.jpg"/>
              <p:cNvPicPr>
                <a:picLocks/>
              </p:cNvPicPr>
              <p:nvPr/>
            </p:nvPicPr>
            <p:blipFill>
              <a:blip r:embed="rId3">
                <a:extLst/>
              </a:blip>
              <a:stretch>
                <a:fillRect/>
              </a:stretch>
            </p:blipFill>
            <p:spPr>
              <a:xfrm>
                <a:off x="1793001" y="0"/>
                <a:ext cx="1245268" cy="827115"/>
              </a:xfrm>
              <a:prstGeom prst="rect">
                <a:avLst/>
              </a:prstGeom>
              <a:effectLst>
                <a:outerShdw blurRad="355600" rotWithShape="0">
                  <a:srgbClr val="000000">
                    <a:alpha val="75000"/>
                  </a:srgbClr>
                </a:outerShdw>
              </a:effectLst>
            </p:spPr>
          </p:pic>
          <p:pic>
            <p:nvPicPr>
              <p:cNvPr id="271" name="DSC_5114.jpg" descr="DSC_5114.jpg"/>
              <p:cNvPicPr>
                <a:picLocks/>
              </p:cNvPicPr>
              <p:nvPr/>
            </p:nvPicPr>
            <p:blipFill>
              <a:blip r:embed="rId4">
                <a:extLst/>
              </a:blip>
              <a:stretch>
                <a:fillRect/>
              </a:stretch>
            </p:blipFill>
            <p:spPr>
              <a:xfrm>
                <a:off x="0" y="919131"/>
                <a:ext cx="1123136" cy="827116"/>
              </a:xfrm>
              <a:prstGeom prst="rect">
                <a:avLst/>
              </a:prstGeom>
              <a:effectLst>
                <a:outerShdw blurRad="355600" rotWithShape="0">
                  <a:srgbClr val="000000">
                    <a:alpha val="75000"/>
                  </a:srgbClr>
                </a:outerShdw>
              </a:effectLst>
            </p:spPr>
          </p:pic>
          <p:pic>
            <p:nvPicPr>
              <p:cNvPr id="272" name="DSC_5115.jpg" descr="DSC_5115.jpg"/>
              <p:cNvPicPr>
                <a:picLocks/>
              </p:cNvPicPr>
              <p:nvPr/>
            </p:nvPicPr>
            <p:blipFill>
              <a:blip r:embed="rId5">
                <a:extLst/>
              </a:blip>
              <a:stretch>
                <a:fillRect/>
              </a:stretch>
            </p:blipFill>
            <p:spPr>
              <a:xfrm>
                <a:off x="0" y="0"/>
                <a:ext cx="633260" cy="827116"/>
              </a:xfrm>
              <a:prstGeom prst="rect">
                <a:avLst/>
              </a:prstGeom>
              <a:effectLst>
                <a:outerShdw blurRad="355600" rotWithShape="0">
                  <a:srgbClr val="000000">
                    <a:alpha val="75000"/>
                  </a:srgbClr>
                </a:outerShdw>
              </a:effectLst>
            </p:spPr>
          </p:pic>
          <p:pic>
            <p:nvPicPr>
              <p:cNvPr id="273" name="DSC_5118.jpg" descr="DSC_5118.jpg"/>
              <p:cNvPicPr>
                <a:picLocks/>
              </p:cNvPicPr>
              <p:nvPr/>
            </p:nvPicPr>
            <p:blipFill>
              <a:blip r:embed="rId6">
                <a:extLst/>
              </a:blip>
              <a:stretch>
                <a:fillRect/>
              </a:stretch>
            </p:blipFill>
            <p:spPr>
              <a:xfrm>
                <a:off x="1188762" y="919131"/>
                <a:ext cx="1048225" cy="827116"/>
              </a:xfrm>
              <a:prstGeom prst="rect">
                <a:avLst/>
              </a:prstGeom>
              <a:effectLst>
                <a:outerShdw blurRad="355600" rotWithShape="0">
                  <a:srgbClr val="000000">
                    <a:alpha val="75000"/>
                  </a:srgbClr>
                </a:outerShdw>
              </a:effectLst>
            </p:spPr>
          </p:pic>
          <p:pic>
            <p:nvPicPr>
              <p:cNvPr id="274" name="DSC_5125.jpg" descr="DSC_5125.jpg"/>
              <p:cNvPicPr>
                <a:picLocks/>
              </p:cNvPicPr>
              <p:nvPr/>
            </p:nvPicPr>
            <p:blipFill>
              <a:blip r:embed="rId7">
                <a:extLst/>
              </a:blip>
              <a:stretch>
                <a:fillRect/>
              </a:stretch>
            </p:blipFill>
            <p:spPr>
              <a:xfrm>
                <a:off x="2309045" y="919131"/>
                <a:ext cx="1245268" cy="827116"/>
              </a:xfrm>
              <a:prstGeom prst="rect">
                <a:avLst/>
              </a:prstGeom>
              <a:effectLst>
                <a:outerShdw blurRad="355600" rotWithShape="0">
                  <a:srgbClr val="000000">
                    <a:alpha val="75000"/>
                  </a:srgbClr>
                </a:outerShdw>
              </a:effectLst>
            </p:spPr>
          </p:pic>
          <p:pic>
            <p:nvPicPr>
              <p:cNvPr id="275" name="DSC_5154.jpg" descr="DSC_5154.jpg"/>
              <p:cNvPicPr>
                <a:picLocks/>
              </p:cNvPicPr>
              <p:nvPr/>
            </p:nvPicPr>
            <p:blipFill>
              <a:blip r:embed="rId8">
                <a:extLst/>
              </a:blip>
              <a:stretch>
                <a:fillRect/>
              </a:stretch>
            </p:blipFill>
            <p:spPr>
              <a:xfrm>
                <a:off x="1410966" y="3618247"/>
                <a:ext cx="752104" cy="827116"/>
              </a:xfrm>
              <a:prstGeom prst="rect">
                <a:avLst/>
              </a:prstGeom>
              <a:effectLst>
                <a:outerShdw blurRad="355600" rotWithShape="0">
                  <a:srgbClr val="000000">
                    <a:alpha val="75000"/>
                  </a:srgbClr>
                </a:outerShdw>
              </a:effectLst>
            </p:spPr>
          </p:pic>
          <p:pic>
            <p:nvPicPr>
              <p:cNvPr id="276" name="DSC_5160.jpg" descr="DSC_5160.jpg"/>
              <p:cNvPicPr>
                <a:picLocks/>
              </p:cNvPicPr>
              <p:nvPr/>
            </p:nvPicPr>
            <p:blipFill>
              <a:blip r:embed="rId9">
                <a:extLst/>
              </a:blip>
              <a:stretch>
                <a:fillRect/>
              </a:stretch>
            </p:blipFill>
            <p:spPr>
              <a:xfrm>
                <a:off x="1399930" y="2718106"/>
                <a:ext cx="759510" cy="827116"/>
              </a:xfrm>
              <a:prstGeom prst="rect">
                <a:avLst/>
              </a:prstGeom>
              <a:effectLst>
                <a:outerShdw blurRad="355600" rotWithShape="0">
                  <a:srgbClr val="000000">
                    <a:alpha val="75000"/>
                  </a:srgbClr>
                </a:outerShdw>
              </a:effectLst>
            </p:spPr>
          </p:pic>
          <p:pic>
            <p:nvPicPr>
              <p:cNvPr id="277" name="DSC_5167.jpg" descr="DSC_5167.jpg"/>
              <p:cNvPicPr>
                <a:picLocks/>
              </p:cNvPicPr>
              <p:nvPr/>
            </p:nvPicPr>
            <p:blipFill>
              <a:blip r:embed="rId10">
                <a:extLst/>
              </a:blip>
              <a:stretch>
                <a:fillRect/>
              </a:stretch>
            </p:blipFill>
            <p:spPr>
              <a:xfrm>
                <a:off x="2281113" y="3618168"/>
                <a:ext cx="1273200" cy="827116"/>
              </a:xfrm>
              <a:prstGeom prst="rect">
                <a:avLst/>
              </a:prstGeom>
              <a:effectLst>
                <a:outerShdw blurRad="355600" rotWithShape="0">
                  <a:srgbClr val="000000">
                    <a:alpha val="75000"/>
                  </a:srgbClr>
                </a:outerShdw>
              </a:effectLst>
            </p:spPr>
          </p:pic>
          <p:pic>
            <p:nvPicPr>
              <p:cNvPr id="278" name="DSC_5174.jpg" descr="DSC_5174.jpg"/>
              <p:cNvPicPr>
                <a:picLocks/>
              </p:cNvPicPr>
              <p:nvPr/>
            </p:nvPicPr>
            <p:blipFill>
              <a:blip r:embed="rId11">
                <a:extLst/>
              </a:blip>
              <a:stretch>
                <a:fillRect/>
              </a:stretch>
            </p:blipFill>
            <p:spPr>
              <a:xfrm>
                <a:off x="2435668" y="4501153"/>
                <a:ext cx="1118645" cy="827116"/>
              </a:xfrm>
              <a:prstGeom prst="rect">
                <a:avLst/>
              </a:prstGeom>
              <a:effectLst>
                <a:outerShdw blurRad="355600" rotWithShape="0">
                  <a:srgbClr val="000000">
                    <a:alpha val="75000"/>
                  </a:srgbClr>
                </a:outerShdw>
              </a:effectLst>
            </p:spPr>
          </p:pic>
          <p:pic>
            <p:nvPicPr>
              <p:cNvPr id="279" name="DSC_5184.jpg" descr="DSC_5184.jpg"/>
              <p:cNvPicPr>
                <a:picLocks/>
              </p:cNvPicPr>
              <p:nvPr/>
            </p:nvPicPr>
            <p:blipFill>
              <a:blip r:embed="rId12">
                <a:extLst/>
              </a:blip>
              <a:stretch>
                <a:fillRect/>
              </a:stretch>
            </p:blipFill>
            <p:spPr>
              <a:xfrm>
                <a:off x="1212082" y="4501113"/>
                <a:ext cx="1158846" cy="827116"/>
              </a:xfrm>
              <a:prstGeom prst="rect">
                <a:avLst/>
              </a:prstGeom>
              <a:effectLst>
                <a:outerShdw blurRad="355600" rotWithShape="0">
                  <a:srgbClr val="000000">
                    <a:alpha val="75000"/>
                  </a:srgbClr>
                </a:outerShdw>
              </a:effectLst>
            </p:spPr>
          </p:pic>
          <p:pic>
            <p:nvPicPr>
              <p:cNvPr id="280" name="DSC_5189.jpg" descr="DSC_5189.jpg"/>
              <p:cNvPicPr>
                <a:picLocks/>
              </p:cNvPicPr>
              <p:nvPr/>
            </p:nvPicPr>
            <p:blipFill>
              <a:blip r:embed="rId13">
                <a:extLst/>
              </a:blip>
              <a:stretch>
                <a:fillRect/>
              </a:stretch>
            </p:blipFill>
            <p:spPr>
              <a:xfrm>
                <a:off x="183" y="4501113"/>
                <a:ext cx="1180317" cy="827116"/>
              </a:xfrm>
              <a:prstGeom prst="rect">
                <a:avLst/>
              </a:prstGeom>
              <a:effectLst>
                <a:outerShdw blurRad="355600" rotWithShape="0">
                  <a:srgbClr val="000000">
                    <a:alpha val="75000"/>
                  </a:srgbClr>
                </a:outerShdw>
              </a:effectLst>
            </p:spPr>
          </p:pic>
          <p:pic>
            <p:nvPicPr>
              <p:cNvPr id="281" name="DSC_5191.jpg" descr="DSC_5191.jpg"/>
              <p:cNvPicPr>
                <a:picLocks/>
              </p:cNvPicPr>
              <p:nvPr/>
            </p:nvPicPr>
            <p:blipFill>
              <a:blip r:embed="rId14">
                <a:extLst/>
              </a:blip>
              <a:stretch>
                <a:fillRect/>
              </a:stretch>
            </p:blipFill>
            <p:spPr>
              <a:xfrm>
                <a:off x="13130" y="3618168"/>
                <a:ext cx="1348246" cy="827116"/>
              </a:xfrm>
              <a:prstGeom prst="rect">
                <a:avLst/>
              </a:prstGeom>
              <a:effectLst>
                <a:outerShdw blurRad="355600" rotWithShape="0">
                  <a:srgbClr val="000000">
                    <a:alpha val="75000"/>
                  </a:srgbClr>
                </a:outerShdw>
              </a:effectLst>
            </p:spPr>
          </p:pic>
          <p:pic>
            <p:nvPicPr>
              <p:cNvPr id="282" name="DSC_5194.jpg" descr="DSC_5194.jpg"/>
              <p:cNvPicPr>
                <a:picLocks/>
              </p:cNvPicPr>
              <p:nvPr/>
            </p:nvPicPr>
            <p:blipFill>
              <a:blip r:embed="rId15">
                <a:extLst/>
              </a:blip>
              <a:stretch>
                <a:fillRect/>
              </a:stretch>
            </p:blipFill>
            <p:spPr>
              <a:xfrm>
                <a:off x="13130" y="2718106"/>
                <a:ext cx="1233819" cy="827116"/>
              </a:xfrm>
              <a:prstGeom prst="rect">
                <a:avLst/>
              </a:prstGeom>
              <a:effectLst>
                <a:outerShdw blurRad="355600" rotWithShape="0">
                  <a:srgbClr val="000000">
                    <a:alpha val="75000"/>
                  </a:srgbClr>
                </a:outerShdw>
              </a:effectLst>
            </p:spPr>
          </p:pic>
          <p:pic>
            <p:nvPicPr>
              <p:cNvPr id="283" name="DSC_5199.jpg" descr="DSC_5199.jpg"/>
              <p:cNvPicPr>
                <a:picLocks/>
              </p:cNvPicPr>
              <p:nvPr/>
            </p:nvPicPr>
            <p:blipFill>
              <a:blip r:embed="rId16">
                <a:extLst/>
              </a:blip>
              <a:stretch>
                <a:fillRect/>
              </a:stretch>
            </p:blipFill>
            <p:spPr>
              <a:xfrm>
                <a:off x="2304450" y="2718106"/>
                <a:ext cx="1249863" cy="827116"/>
              </a:xfrm>
              <a:prstGeom prst="rect">
                <a:avLst/>
              </a:prstGeom>
              <a:effectLst>
                <a:outerShdw blurRad="355600" rotWithShape="0">
                  <a:srgbClr val="000000">
                    <a:alpha val="75000"/>
                  </a:srgbClr>
                </a:outerShdw>
              </a:effectLst>
            </p:spPr>
          </p:pic>
          <p:pic>
            <p:nvPicPr>
              <p:cNvPr id="284" name="DSC_5202.jpg" descr="DSC_5202.jpg"/>
              <p:cNvPicPr>
                <a:picLocks/>
              </p:cNvPicPr>
              <p:nvPr/>
            </p:nvPicPr>
            <p:blipFill>
              <a:blip r:embed="rId17">
                <a:extLst/>
              </a:blip>
              <a:stretch>
                <a:fillRect/>
              </a:stretch>
            </p:blipFill>
            <p:spPr>
              <a:xfrm>
                <a:off x="2538755" y="1820538"/>
                <a:ext cx="1015558" cy="827116"/>
              </a:xfrm>
              <a:prstGeom prst="rect">
                <a:avLst/>
              </a:prstGeom>
              <a:effectLst>
                <a:outerShdw blurRad="355600" rotWithShape="0">
                  <a:srgbClr val="000000">
                    <a:alpha val="75000"/>
                  </a:srgbClr>
                </a:outerShdw>
              </a:effectLst>
            </p:spPr>
          </p:pic>
          <p:pic>
            <p:nvPicPr>
              <p:cNvPr id="285" name="DSC_5208.jpg" descr="DSC_5208.jpg"/>
              <p:cNvPicPr>
                <a:picLocks/>
              </p:cNvPicPr>
              <p:nvPr/>
            </p:nvPicPr>
            <p:blipFill>
              <a:blip r:embed="rId18">
                <a:extLst/>
              </a:blip>
              <a:stretch>
                <a:fillRect/>
              </a:stretch>
            </p:blipFill>
            <p:spPr>
              <a:xfrm>
                <a:off x="0" y="1820538"/>
                <a:ext cx="1154423" cy="827116"/>
              </a:xfrm>
              <a:prstGeom prst="rect">
                <a:avLst/>
              </a:prstGeom>
              <a:effectLst>
                <a:outerShdw blurRad="355600" rotWithShape="0">
                  <a:srgbClr val="000000">
                    <a:alpha val="75000"/>
                  </a:srgbClr>
                </a:outerShdw>
              </a:effectLst>
            </p:spPr>
          </p:pic>
          <p:pic>
            <p:nvPicPr>
              <p:cNvPr id="286" name="DSC_5212.jpg" descr="DSC_5212.jpg"/>
              <p:cNvPicPr>
                <a:picLocks/>
              </p:cNvPicPr>
              <p:nvPr/>
            </p:nvPicPr>
            <p:blipFill>
              <a:blip r:embed="rId19">
                <a:extLst/>
              </a:blip>
              <a:stretch>
                <a:fillRect/>
              </a:stretch>
            </p:blipFill>
            <p:spPr>
              <a:xfrm>
                <a:off x="1179416" y="1820538"/>
                <a:ext cx="1306467" cy="827116"/>
              </a:xfrm>
              <a:prstGeom prst="rect">
                <a:avLst/>
              </a:prstGeom>
              <a:effectLst>
                <a:outerShdw blurRad="355600" rotWithShape="0">
                  <a:srgbClr val="000000">
                    <a:alpha val="75000"/>
                  </a:srgbClr>
                </a:outerShdw>
              </a:effectLst>
            </p:spPr>
          </p:pic>
          <p:pic>
            <p:nvPicPr>
              <p:cNvPr id="287" name="DSC_5165.jpg" descr="DSC_5165.jpg"/>
              <p:cNvPicPr>
                <a:picLocks/>
              </p:cNvPicPr>
              <p:nvPr/>
            </p:nvPicPr>
            <p:blipFill>
              <a:blip r:embed="rId20">
                <a:extLst/>
              </a:blip>
              <a:stretch>
                <a:fillRect/>
              </a:stretch>
            </p:blipFill>
            <p:spPr>
              <a:xfrm>
                <a:off x="3082723" y="78"/>
                <a:ext cx="471590" cy="827116"/>
              </a:xfrm>
              <a:prstGeom prst="rect">
                <a:avLst/>
              </a:prstGeom>
              <a:effectLst>
                <a:outerShdw blurRad="355600" rotWithShape="0">
                  <a:srgbClr val="000000">
                    <a:alpha val="75000"/>
                  </a:srgbClr>
                </a:outerShdw>
              </a:effectLst>
            </p:spPr>
          </p:pic>
        </p:grpSp>
        <p:grpSp>
          <p:nvGrpSpPr>
            <p:cNvPr id="307" name="Group"/>
            <p:cNvGrpSpPr/>
            <p:nvPr/>
          </p:nvGrpSpPr>
          <p:grpSpPr>
            <a:xfrm>
              <a:off x="3616680" y="998"/>
              <a:ext cx="3693178" cy="5328269"/>
              <a:chOff x="0" y="0"/>
              <a:chExt cx="3693176" cy="5328268"/>
            </a:xfrm>
          </p:grpSpPr>
          <p:pic>
            <p:nvPicPr>
              <p:cNvPr id="289" name="DSC_4845.jpg" descr="DSC_4845.jpg"/>
              <p:cNvPicPr>
                <a:picLocks/>
              </p:cNvPicPr>
              <p:nvPr/>
            </p:nvPicPr>
            <p:blipFill>
              <a:blip r:embed="rId21">
                <a:extLst/>
              </a:blip>
              <a:stretch>
                <a:fillRect/>
              </a:stretch>
            </p:blipFill>
            <p:spPr>
              <a:xfrm>
                <a:off x="0" y="4492652"/>
                <a:ext cx="1038435" cy="835617"/>
              </a:xfrm>
              <a:prstGeom prst="rect">
                <a:avLst/>
              </a:prstGeom>
              <a:effectLst>
                <a:outerShdw blurRad="355600" rotWithShape="0">
                  <a:srgbClr val="000000">
                    <a:alpha val="75000"/>
                  </a:srgbClr>
                </a:outerShdw>
              </a:effectLst>
            </p:spPr>
          </p:pic>
          <p:pic>
            <p:nvPicPr>
              <p:cNvPr id="290" name="DSC_4853.jpg" descr="DSC_4853.jpg"/>
              <p:cNvPicPr>
                <a:picLocks/>
              </p:cNvPicPr>
              <p:nvPr/>
            </p:nvPicPr>
            <p:blipFill>
              <a:blip r:embed="rId22">
                <a:extLst/>
              </a:blip>
              <a:stretch>
                <a:fillRect/>
              </a:stretch>
            </p:blipFill>
            <p:spPr>
              <a:xfrm>
                <a:off x="2511633" y="895414"/>
                <a:ext cx="1181544" cy="835616"/>
              </a:xfrm>
              <a:prstGeom prst="rect">
                <a:avLst/>
              </a:prstGeom>
              <a:effectLst>
                <a:outerShdw blurRad="355600" rotWithShape="0">
                  <a:srgbClr val="000000">
                    <a:alpha val="75000"/>
                  </a:srgbClr>
                </a:outerShdw>
              </a:effectLst>
            </p:spPr>
          </p:pic>
          <p:pic>
            <p:nvPicPr>
              <p:cNvPr id="291" name="DSC_4856.jpg" descr="DSC_4856.jpg"/>
              <p:cNvPicPr>
                <a:picLocks/>
              </p:cNvPicPr>
              <p:nvPr/>
            </p:nvPicPr>
            <p:blipFill>
              <a:blip r:embed="rId23">
                <a:extLst/>
              </a:blip>
              <a:stretch>
                <a:fillRect/>
              </a:stretch>
            </p:blipFill>
            <p:spPr>
              <a:xfrm>
                <a:off x="1337459" y="0"/>
                <a:ext cx="1518376" cy="835616"/>
              </a:xfrm>
              <a:prstGeom prst="rect">
                <a:avLst/>
              </a:prstGeom>
              <a:effectLst>
                <a:outerShdw blurRad="355600" rotWithShape="0">
                  <a:srgbClr val="000000">
                    <a:alpha val="75000"/>
                  </a:srgbClr>
                </a:outerShdw>
              </a:effectLst>
            </p:spPr>
          </p:pic>
          <p:pic>
            <p:nvPicPr>
              <p:cNvPr id="292" name="DSC_4857.jpg" descr="DSC_4857.jpg"/>
              <p:cNvPicPr>
                <a:picLocks/>
              </p:cNvPicPr>
              <p:nvPr/>
            </p:nvPicPr>
            <p:blipFill>
              <a:blip r:embed="rId24">
                <a:extLst/>
              </a:blip>
              <a:stretch>
                <a:fillRect/>
              </a:stretch>
            </p:blipFill>
            <p:spPr>
              <a:xfrm>
                <a:off x="0" y="0"/>
                <a:ext cx="1208010" cy="835616"/>
              </a:xfrm>
              <a:prstGeom prst="rect">
                <a:avLst/>
              </a:prstGeom>
              <a:effectLst>
                <a:outerShdw blurRad="355600" rotWithShape="0">
                  <a:srgbClr val="000000">
                    <a:alpha val="75000"/>
                  </a:srgbClr>
                </a:outerShdw>
              </a:effectLst>
            </p:spPr>
          </p:pic>
          <p:pic>
            <p:nvPicPr>
              <p:cNvPr id="293" name="DSC_4873.jpg" descr="DSC_4873.jpg"/>
              <p:cNvPicPr>
                <a:picLocks/>
              </p:cNvPicPr>
              <p:nvPr/>
            </p:nvPicPr>
            <p:blipFill>
              <a:blip r:embed="rId25">
                <a:extLst/>
              </a:blip>
              <a:stretch>
                <a:fillRect/>
              </a:stretch>
            </p:blipFill>
            <p:spPr>
              <a:xfrm>
                <a:off x="0" y="2680499"/>
                <a:ext cx="1203311" cy="835617"/>
              </a:xfrm>
              <a:prstGeom prst="rect">
                <a:avLst/>
              </a:prstGeom>
              <a:effectLst>
                <a:outerShdw blurRad="355600" rotWithShape="0">
                  <a:srgbClr val="000000">
                    <a:alpha val="75000"/>
                  </a:srgbClr>
                </a:outerShdw>
              </a:effectLst>
            </p:spPr>
          </p:pic>
          <p:pic>
            <p:nvPicPr>
              <p:cNvPr id="294" name="DSC_4880.jpg" descr="DSC_4880.jpg"/>
              <p:cNvPicPr>
                <a:picLocks/>
              </p:cNvPicPr>
              <p:nvPr/>
            </p:nvPicPr>
            <p:blipFill>
              <a:blip r:embed="rId26">
                <a:extLst/>
              </a:blip>
              <a:stretch>
                <a:fillRect/>
              </a:stretch>
            </p:blipFill>
            <p:spPr>
              <a:xfrm>
                <a:off x="1183970" y="1788610"/>
                <a:ext cx="1246499" cy="835617"/>
              </a:xfrm>
              <a:prstGeom prst="rect">
                <a:avLst/>
              </a:prstGeom>
              <a:effectLst>
                <a:outerShdw blurRad="355600" rotWithShape="0">
                  <a:srgbClr val="000000">
                    <a:alpha val="75000"/>
                  </a:srgbClr>
                </a:outerShdw>
              </a:effectLst>
            </p:spPr>
          </p:pic>
          <p:pic>
            <p:nvPicPr>
              <p:cNvPr id="295" name="DSC_4883.jpg" descr="DSC_4883.jpg"/>
              <p:cNvPicPr>
                <a:picLocks/>
              </p:cNvPicPr>
              <p:nvPr/>
            </p:nvPicPr>
            <p:blipFill>
              <a:blip r:embed="rId27">
                <a:extLst/>
              </a:blip>
              <a:stretch>
                <a:fillRect/>
              </a:stretch>
            </p:blipFill>
            <p:spPr>
              <a:xfrm>
                <a:off x="2562896" y="2680419"/>
                <a:ext cx="1130281" cy="835617"/>
              </a:xfrm>
              <a:prstGeom prst="rect">
                <a:avLst/>
              </a:prstGeom>
              <a:effectLst>
                <a:outerShdw blurRad="355600" rotWithShape="0">
                  <a:srgbClr val="000000">
                    <a:alpha val="75000"/>
                  </a:srgbClr>
                </a:outerShdw>
              </a:effectLst>
            </p:spPr>
          </p:pic>
          <p:pic>
            <p:nvPicPr>
              <p:cNvPr id="296" name="DSC_4886.jpg" descr="DSC_4886.jpg"/>
              <p:cNvPicPr>
                <a:picLocks/>
              </p:cNvPicPr>
              <p:nvPr/>
            </p:nvPicPr>
            <p:blipFill>
              <a:blip r:embed="rId28">
                <a:extLst/>
              </a:blip>
              <a:stretch>
                <a:fillRect/>
              </a:stretch>
            </p:blipFill>
            <p:spPr>
              <a:xfrm>
                <a:off x="0" y="895414"/>
                <a:ext cx="1009358" cy="835616"/>
              </a:xfrm>
              <a:prstGeom prst="rect">
                <a:avLst/>
              </a:prstGeom>
              <a:effectLst>
                <a:outerShdw blurRad="355600" rotWithShape="0">
                  <a:srgbClr val="000000">
                    <a:alpha val="75000"/>
                  </a:srgbClr>
                </a:outerShdw>
              </a:effectLst>
            </p:spPr>
          </p:pic>
          <p:pic>
            <p:nvPicPr>
              <p:cNvPr id="297" name="DSC_4894.jpg" descr="DSC_4894.jpg"/>
              <p:cNvPicPr>
                <a:picLocks/>
              </p:cNvPicPr>
              <p:nvPr/>
            </p:nvPicPr>
            <p:blipFill>
              <a:blip r:embed="rId29">
                <a:extLst/>
              </a:blip>
              <a:stretch>
                <a:fillRect/>
              </a:stretch>
            </p:blipFill>
            <p:spPr>
              <a:xfrm>
                <a:off x="2507642" y="1788690"/>
                <a:ext cx="1185535" cy="835616"/>
              </a:xfrm>
              <a:prstGeom prst="rect">
                <a:avLst/>
              </a:prstGeom>
              <a:effectLst>
                <a:outerShdw blurRad="355600" rotWithShape="0">
                  <a:srgbClr val="000000">
                    <a:alpha val="75000"/>
                  </a:srgbClr>
                </a:outerShdw>
              </a:effectLst>
            </p:spPr>
          </p:pic>
          <p:pic>
            <p:nvPicPr>
              <p:cNvPr id="298" name="DSC_4900.jpg" descr="DSC_4900.jpg"/>
              <p:cNvPicPr>
                <a:picLocks/>
              </p:cNvPicPr>
              <p:nvPr/>
            </p:nvPicPr>
            <p:blipFill>
              <a:blip r:embed="rId30">
                <a:extLst/>
              </a:blip>
              <a:stretch>
                <a:fillRect/>
              </a:stretch>
            </p:blipFill>
            <p:spPr>
              <a:xfrm>
                <a:off x="1061223" y="895414"/>
                <a:ext cx="1428953" cy="835616"/>
              </a:xfrm>
              <a:prstGeom prst="rect">
                <a:avLst/>
              </a:prstGeom>
              <a:effectLst>
                <a:outerShdw blurRad="355600" rotWithShape="0">
                  <a:srgbClr val="000000">
                    <a:alpha val="75000"/>
                  </a:srgbClr>
                </a:outerShdw>
              </a:effectLst>
            </p:spPr>
          </p:pic>
          <p:pic>
            <p:nvPicPr>
              <p:cNvPr id="299" name="DSC_4905.jpg" descr="DSC_4905.jpg"/>
              <p:cNvPicPr>
                <a:picLocks/>
              </p:cNvPicPr>
              <p:nvPr/>
            </p:nvPicPr>
            <p:blipFill>
              <a:blip r:embed="rId31">
                <a:extLst/>
              </a:blip>
              <a:stretch>
                <a:fillRect/>
              </a:stretch>
            </p:blipFill>
            <p:spPr>
              <a:xfrm>
                <a:off x="2955979" y="79"/>
                <a:ext cx="737192" cy="835617"/>
              </a:xfrm>
              <a:prstGeom prst="rect">
                <a:avLst/>
              </a:prstGeom>
              <a:effectLst>
                <a:outerShdw blurRad="355600" rotWithShape="0">
                  <a:srgbClr val="000000">
                    <a:alpha val="75000"/>
                  </a:srgbClr>
                </a:outerShdw>
              </a:effectLst>
            </p:spPr>
          </p:pic>
          <p:pic>
            <p:nvPicPr>
              <p:cNvPr id="300" name="DSC_4917.jpg" descr="DSC_4917.jpg"/>
              <p:cNvPicPr>
                <a:picLocks/>
              </p:cNvPicPr>
              <p:nvPr/>
            </p:nvPicPr>
            <p:blipFill>
              <a:blip r:embed="rId32">
                <a:extLst/>
              </a:blip>
              <a:stretch>
                <a:fillRect/>
              </a:stretch>
            </p:blipFill>
            <p:spPr>
              <a:xfrm>
                <a:off x="2650464" y="3590573"/>
                <a:ext cx="1042713" cy="835617"/>
              </a:xfrm>
              <a:prstGeom prst="rect">
                <a:avLst/>
              </a:prstGeom>
              <a:effectLst>
                <a:outerShdw blurRad="355600" rotWithShape="0">
                  <a:srgbClr val="000000">
                    <a:alpha val="75000"/>
                  </a:srgbClr>
                </a:outerShdw>
              </a:effectLst>
            </p:spPr>
          </p:pic>
          <p:pic>
            <p:nvPicPr>
              <p:cNvPr id="301" name="DSC_4918.jpg" descr="DSC_4918.jpg"/>
              <p:cNvPicPr>
                <a:picLocks/>
              </p:cNvPicPr>
              <p:nvPr/>
            </p:nvPicPr>
            <p:blipFill>
              <a:blip r:embed="rId33">
                <a:extLst/>
              </a:blip>
              <a:stretch>
                <a:fillRect/>
              </a:stretch>
            </p:blipFill>
            <p:spPr>
              <a:xfrm>
                <a:off x="1294158" y="2680499"/>
                <a:ext cx="1136274" cy="835617"/>
              </a:xfrm>
              <a:prstGeom prst="rect">
                <a:avLst/>
              </a:prstGeom>
              <a:effectLst>
                <a:outerShdw blurRad="355600" rotWithShape="0">
                  <a:srgbClr val="000000">
                    <a:alpha val="75000"/>
                  </a:srgbClr>
                </a:outerShdw>
              </a:effectLst>
            </p:spPr>
          </p:pic>
          <p:pic>
            <p:nvPicPr>
              <p:cNvPr id="302" name="DSC_4928.jpg" descr="DSC_4928.jpg"/>
              <p:cNvPicPr>
                <a:picLocks/>
              </p:cNvPicPr>
              <p:nvPr/>
            </p:nvPicPr>
            <p:blipFill>
              <a:blip r:embed="rId34">
                <a:extLst/>
              </a:blip>
              <a:stretch>
                <a:fillRect/>
              </a:stretch>
            </p:blipFill>
            <p:spPr>
              <a:xfrm>
                <a:off x="1370450" y="3590573"/>
                <a:ext cx="1192447" cy="835617"/>
              </a:xfrm>
              <a:prstGeom prst="rect">
                <a:avLst/>
              </a:prstGeom>
              <a:effectLst>
                <a:outerShdw blurRad="355600" rotWithShape="0">
                  <a:srgbClr val="000000">
                    <a:alpha val="75000"/>
                  </a:srgbClr>
                </a:outerShdw>
              </a:effectLst>
            </p:spPr>
          </p:pic>
          <p:pic>
            <p:nvPicPr>
              <p:cNvPr id="303" name="DSC_4933.jpg" descr="DSC_4933.jpg"/>
              <p:cNvPicPr>
                <a:picLocks/>
              </p:cNvPicPr>
              <p:nvPr/>
            </p:nvPicPr>
            <p:blipFill>
              <a:blip r:embed="rId35">
                <a:extLst/>
              </a:blip>
              <a:stretch>
                <a:fillRect/>
              </a:stretch>
            </p:blipFill>
            <p:spPr>
              <a:xfrm>
                <a:off x="0" y="1788690"/>
                <a:ext cx="1101999" cy="835616"/>
              </a:xfrm>
              <a:prstGeom prst="rect">
                <a:avLst/>
              </a:prstGeom>
              <a:effectLst>
                <a:outerShdw blurRad="355600" rotWithShape="0">
                  <a:srgbClr val="000000">
                    <a:alpha val="75000"/>
                  </a:srgbClr>
                </a:outerShdw>
              </a:effectLst>
            </p:spPr>
          </p:pic>
          <p:pic>
            <p:nvPicPr>
              <p:cNvPr id="304" name="DSC_4940.jpg" descr="DSC_4940.jpg"/>
              <p:cNvPicPr>
                <a:picLocks/>
              </p:cNvPicPr>
              <p:nvPr/>
            </p:nvPicPr>
            <p:blipFill>
              <a:blip r:embed="rId36">
                <a:extLst/>
              </a:blip>
              <a:stretch>
                <a:fillRect/>
              </a:stretch>
            </p:blipFill>
            <p:spPr>
              <a:xfrm>
                <a:off x="0" y="3590573"/>
                <a:ext cx="1267351" cy="835617"/>
              </a:xfrm>
              <a:prstGeom prst="rect">
                <a:avLst/>
              </a:prstGeom>
              <a:effectLst>
                <a:outerShdw blurRad="355600" rotWithShape="0">
                  <a:srgbClr val="000000">
                    <a:alpha val="75000"/>
                  </a:srgbClr>
                </a:outerShdw>
              </a:effectLst>
            </p:spPr>
          </p:pic>
          <p:pic>
            <p:nvPicPr>
              <p:cNvPr id="305" name="DSC_4951.jpg" descr="DSC_4951.jpg"/>
              <p:cNvPicPr>
                <a:picLocks/>
              </p:cNvPicPr>
              <p:nvPr/>
            </p:nvPicPr>
            <p:blipFill>
              <a:blip r:embed="rId37">
                <a:extLst/>
              </a:blip>
              <a:stretch>
                <a:fillRect/>
              </a:stretch>
            </p:blipFill>
            <p:spPr>
              <a:xfrm>
                <a:off x="1183970" y="4492652"/>
                <a:ext cx="1119988" cy="835617"/>
              </a:xfrm>
              <a:prstGeom prst="rect">
                <a:avLst/>
              </a:prstGeom>
              <a:effectLst>
                <a:outerShdw blurRad="355600" rotWithShape="0">
                  <a:srgbClr val="000000">
                    <a:alpha val="75000"/>
                  </a:srgbClr>
                </a:outerShdw>
              </a:effectLst>
            </p:spPr>
          </p:pic>
          <p:pic>
            <p:nvPicPr>
              <p:cNvPr id="306" name="DSC_4959.jpg" descr="DSC_4959.jpg"/>
              <p:cNvPicPr>
                <a:picLocks/>
              </p:cNvPicPr>
              <p:nvPr/>
            </p:nvPicPr>
            <p:blipFill>
              <a:blip r:embed="rId38">
                <a:extLst/>
              </a:blip>
              <a:stretch>
                <a:fillRect/>
              </a:stretch>
            </p:blipFill>
            <p:spPr>
              <a:xfrm>
                <a:off x="2397502" y="4492652"/>
                <a:ext cx="1295675" cy="835617"/>
              </a:xfrm>
              <a:prstGeom prst="rect">
                <a:avLst/>
              </a:prstGeom>
              <a:effectLst>
                <a:outerShdw blurRad="355600" rotWithShape="0">
                  <a:srgbClr val="000000">
                    <a:alpha val="75000"/>
                  </a:srgbClr>
                </a:outerShdw>
              </a:effectLst>
            </p:spPr>
          </p:pic>
        </p:grpSp>
      </p:grpSp>
      <p:pic>
        <p:nvPicPr>
          <p:cNvPr id="309" name="Picture 5" descr="Picture 5"/>
          <p:cNvPicPr>
            <a:picLocks noChangeAspect="1"/>
          </p:cNvPicPr>
          <p:nvPr/>
        </p:nvPicPr>
        <p:blipFill>
          <a:blip r:embed="rId39" cstate="screen">
            <a:extLst>
              <a:ext uri="{28A0092B-C50C-407E-A947-70E740481C1C}">
                <a14:useLocalDpi xmlns:a14="http://schemas.microsoft.com/office/drawing/2010/main"/>
              </a:ext>
            </a:extLst>
          </a:blip>
          <a:stretch>
            <a:fillRect/>
          </a:stretch>
        </p:blipFill>
        <p:spPr>
          <a:xfrm>
            <a:off x="12100" y="94019"/>
            <a:ext cx="1741516" cy="46551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xmlns:m="http://schemas.openxmlformats.org/officeDocument/2006/math" xmlns:a14="http://schemas.microsoft.com/office/drawing/2010/main">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1" name="image24.png" descr="image24.png"/>
          <p:cNvPicPr>
            <a:picLocks noChangeAspect="1"/>
          </p:cNvPicPr>
          <p:nvPr/>
        </p:nvPicPr>
        <p:blipFill>
          <a:blip r:embed="rId2">
            <a:extLst/>
          </a:blip>
          <a:stretch>
            <a:fillRect/>
          </a:stretch>
        </p:blipFill>
        <p:spPr>
          <a:xfrm>
            <a:off x="270874" y="1287168"/>
            <a:ext cx="8602252" cy="4518424"/>
          </a:xfrm>
          <a:prstGeom prst="rect">
            <a:avLst/>
          </a:prstGeom>
          <a:ln w="12700">
            <a:miter lim="400000"/>
          </a:ln>
        </p:spPr>
      </p:pic>
      <p:sp>
        <p:nvSpPr>
          <p:cNvPr id="312" name="Web platform www.mazabiznesadiena.lv"/>
          <p:cNvSpPr txBox="1">
            <a:spLocks noGrp="1"/>
          </p:cNvSpPr>
          <p:nvPr>
            <p:ph type="title"/>
          </p:nvPr>
        </p:nvSpPr>
        <p:spPr>
          <a:prstGeom prst="rect">
            <a:avLst/>
          </a:prstGeom>
        </p:spPr>
        <p:txBody>
          <a:bodyPr/>
          <a:lstStyle/>
          <a:p>
            <a:r>
              <a:t>Web platform </a:t>
            </a:r>
            <a:r>
              <a:rPr>
                <a:hlinkClick r:id="rId3"/>
              </a:rPr>
              <a:t>www.mazabiznesadiena.lv</a:t>
            </a:r>
          </a:p>
        </p:txBody>
      </p:sp>
      <p:sp>
        <p:nvSpPr>
          <p:cNvPr id="313" name="There are more than 5400 enterprises on the map, 11 500+ unique visitors per month, Number of visitors 15 000, 54 000 page views (average spent time 4,5 min.)"/>
          <p:cNvSpPr txBox="1">
            <a:spLocks noGrp="1"/>
          </p:cNvSpPr>
          <p:nvPr>
            <p:ph type="body" sz="quarter" idx="1"/>
          </p:nvPr>
        </p:nvSpPr>
        <p:spPr>
          <a:xfrm>
            <a:off x="457200" y="5827143"/>
            <a:ext cx="8229600" cy="715121"/>
          </a:xfrm>
          <a:prstGeom prst="rect">
            <a:avLst/>
          </a:prstGeom>
        </p:spPr>
        <p:txBody>
          <a:bodyPr/>
          <a:lstStyle>
            <a:lvl1pPr marL="0" indent="0" algn="ctr">
              <a:spcBef>
                <a:spcPts val="300"/>
              </a:spcBef>
              <a:buSzTx/>
              <a:buFontTx/>
              <a:buNone/>
              <a:defRPr sz="1400">
                <a:latin typeface="Georgia"/>
                <a:ea typeface="Georgia"/>
                <a:cs typeface="Georgia"/>
                <a:sym typeface="Georgia"/>
              </a:defRPr>
            </a:lvl1pPr>
          </a:lstStyle>
          <a:p>
            <a:r>
              <a:t>There are more than 6200 enterprises on the map, 11 500+ unique visitors per month, Number of visitors 15 000, 54 000 page views (average spent time 4,5 min.)</a:t>
            </a:r>
          </a:p>
        </p:txBody>
      </p:sp>
      <p:pic>
        <p:nvPicPr>
          <p:cNvPr id="314" name="Picture 5" descr="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00" y="94019"/>
            <a:ext cx="1741516" cy="465514"/>
          </a:xfrm>
          <a:prstGeom prst="rect">
            <a:avLst/>
          </a:prstGeom>
          <a:ln w="12700">
            <a:miter lim="400000"/>
          </a:ln>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Power of social media"/>
          <p:cNvSpPr txBox="1">
            <a:spLocks noGrp="1"/>
          </p:cNvSpPr>
          <p:nvPr>
            <p:ph type="title"/>
          </p:nvPr>
        </p:nvSpPr>
        <p:spPr>
          <a:xfrm>
            <a:off x="457200" y="76544"/>
            <a:ext cx="8229600" cy="1143001"/>
          </a:xfrm>
          <a:prstGeom prst="rect">
            <a:avLst/>
          </a:prstGeom>
        </p:spPr>
        <p:txBody>
          <a:bodyPr/>
          <a:lstStyle/>
          <a:p>
            <a:r>
              <a:t>Power of social media</a:t>
            </a:r>
          </a:p>
        </p:txBody>
      </p:sp>
      <p:sp>
        <p:nvSpPr>
          <p:cNvPr id="317" name="Initiative's social media channels show permanent growth. Facebook and Twitter has 5500 and 767 followers respectively."/>
          <p:cNvSpPr txBox="1">
            <a:spLocks noGrp="1"/>
          </p:cNvSpPr>
          <p:nvPr>
            <p:ph type="body" sz="quarter" idx="1"/>
          </p:nvPr>
        </p:nvSpPr>
        <p:spPr>
          <a:xfrm>
            <a:off x="583241" y="6271643"/>
            <a:ext cx="8229601" cy="674044"/>
          </a:xfrm>
          <a:prstGeom prst="rect">
            <a:avLst/>
          </a:prstGeom>
        </p:spPr>
        <p:txBody>
          <a:bodyPr/>
          <a:lstStyle>
            <a:lvl1pPr marL="0" indent="0" algn="ctr">
              <a:spcBef>
                <a:spcPts val="300"/>
              </a:spcBef>
              <a:buSzTx/>
              <a:buFontTx/>
              <a:buNone/>
              <a:defRPr sz="1400">
                <a:latin typeface="Georgia"/>
                <a:ea typeface="Georgia"/>
                <a:cs typeface="Georgia"/>
                <a:sym typeface="Georgia"/>
              </a:defRPr>
            </a:lvl1pPr>
          </a:lstStyle>
          <a:p>
            <a:r>
              <a:t>Initiative's social media channels show permanent growth. Facebook and Twitter has 6,964 and 767 followers respectively.</a:t>
            </a:r>
          </a:p>
        </p:txBody>
      </p:sp>
      <p:pic>
        <p:nvPicPr>
          <p:cNvPr id="318" name="Screenshot 2019-06-04 at 13.20.05.jpg" descr="Screenshot 2019-06-04 at 13.20.05.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611147" y="1052760"/>
            <a:ext cx="6173789" cy="5108030"/>
          </a:xfrm>
          <a:prstGeom prst="rect">
            <a:avLst/>
          </a:prstGeom>
          <a:ln w="12700">
            <a:miter lim="400000"/>
          </a:ln>
        </p:spPr>
      </p:pic>
      <p:pic>
        <p:nvPicPr>
          <p:cNvPr id="319" name="Picture 5" descr="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100" y="94019"/>
            <a:ext cx="1741516" cy="46551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xmlns:m="http://schemas.openxmlformats.org/officeDocument/2006/math" xmlns:a14="http://schemas.microsoft.com/office/drawing/2010/main">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 name="Small Business Posters"/>
          <p:cNvSpPr txBox="1">
            <a:spLocks noGrp="1"/>
          </p:cNvSpPr>
          <p:nvPr>
            <p:ph type="title"/>
          </p:nvPr>
        </p:nvSpPr>
        <p:spPr>
          <a:xfrm>
            <a:off x="457200" y="214253"/>
            <a:ext cx="8229600" cy="1143001"/>
          </a:xfrm>
          <a:prstGeom prst="rect">
            <a:avLst/>
          </a:prstGeom>
        </p:spPr>
        <p:txBody>
          <a:bodyPr/>
          <a:lstStyle/>
          <a:p>
            <a:r>
              <a:t>More than 3000 Small Business Posters</a:t>
            </a:r>
          </a:p>
        </p:txBody>
      </p:sp>
      <p:grpSp>
        <p:nvGrpSpPr>
          <p:cNvPr id="334" name="Group"/>
          <p:cNvGrpSpPr/>
          <p:nvPr/>
        </p:nvGrpSpPr>
        <p:grpSpPr>
          <a:xfrm>
            <a:off x="2112294" y="1246476"/>
            <a:ext cx="4919412" cy="5135137"/>
            <a:chOff x="0" y="0"/>
            <a:chExt cx="4919411" cy="5135136"/>
          </a:xfrm>
        </p:grpSpPr>
        <p:pic>
          <p:nvPicPr>
            <p:cNvPr id="322" name="23467303_1339601432829958_7684019738874185974_o.jpg" descr="23467303_1339601432829958_7684019738874185974_o.jpg"/>
            <p:cNvPicPr>
              <a:picLocks/>
            </p:cNvPicPr>
            <p:nvPr/>
          </p:nvPicPr>
          <p:blipFill>
            <a:blip r:embed="rId2">
              <a:extLst/>
            </a:blip>
            <a:stretch>
              <a:fillRect/>
            </a:stretch>
          </p:blipFill>
          <p:spPr>
            <a:xfrm>
              <a:off x="1270067" y="3541323"/>
              <a:ext cx="1129125" cy="1593814"/>
            </a:xfrm>
            <a:prstGeom prst="rect">
              <a:avLst/>
            </a:prstGeom>
            <a:effectLst>
              <a:outerShdw blurRad="355600" rotWithShape="0">
                <a:srgbClr val="000000">
                  <a:alpha val="75000"/>
                </a:srgbClr>
              </a:outerShdw>
            </a:effectLst>
          </p:spPr>
        </p:pic>
        <p:pic>
          <p:nvPicPr>
            <p:cNvPr id="323" name="23592103_1339601236163311_1533112093122629623_o.jpg" descr="23592103_1339601236163311_1533112093122629623_o.jpg"/>
            <p:cNvPicPr>
              <a:picLocks/>
            </p:cNvPicPr>
            <p:nvPr/>
          </p:nvPicPr>
          <p:blipFill>
            <a:blip r:embed="rId3">
              <a:extLst/>
            </a:blip>
            <a:stretch>
              <a:fillRect/>
            </a:stretch>
          </p:blipFill>
          <p:spPr>
            <a:xfrm>
              <a:off x="9958" y="3541323"/>
              <a:ext cx="1129125" cy="1593814"/>
            </a:xfrm>
            <a:prstGeom prst="rect">
              <a:avLst/>
            </a:prstGeom>
            <a:effectLst>
              <a:outerShdw blurRad="355600" rotWithShape="0">
                <a:srgbClr val="000000">
                  <a:alpha val="75000"/>
                </a:srgbClr>
              </a:outerShdw>
            </a:effectLst>
          </p:spPr>
        </p:pic>
        <p:pic>
          <p:nvPicPr>
            <p:cNvPr id="324" name="23511138_1339601056163329_7939061574260586941_o.jpg" descr="23511138_1339601056163329_7939061574260586941_o.jpg"/>
            <p:cNvPicPr>
              <a:picLocks/>
            </p:cNvPicPr>
            <p:nvPr/>
          </p:nvPicPr>
          <p:blipFill>
            <a:blip r:embed="rId4">
              <a:extLst/>
            </a:blip>
            <a:stretch>
              <a:fillRect/>
            </a:stretch>
          </p:blipFill>
          <p:spPr>
            <a:xfrm>
              <a:off x="3790287" y="1753941"/>
              <a:ext cx="1129125" cy="1593813"/>
            </a:xfrm>
            <a:prstGeom prst="rect">
              <a:avLst/>
            </a:prstGeom>
            <a:effectLst>
              <a:outerShdw blurRad="355600" rotWithShape="0">
                <a:srgbClr val="000000">
                  <a:alpha val="75000"/>
                </a:srgbClr>
              </a:outerShdw>
            </a:effectLst>
          </p:spPr>
        </p:pic>
        <p:pic>
          <p:nvPicPr>
            <p:cNvPr id="325" name="23331407_1336156699841098_6050617139226213850_o.jpg" descr="23331407_1336156699841098_6050617139226213850_o.jpg"/>
            <p:cNvPicPr>
              <a:picLocks/>
            </p:cNvPicPr>
            <p:nvPr/>
          </p:nvPicPr>
          <p:blipFill>
            <a:blip r:embed="rId5">
              <a:extLst/>
            </a:blip>
            <a:stretch>
              <a:fillRect/>
            </a:stretch>
          </p:blipFill>
          <p:spPr>
            <a:xfrm>
              <a:off x="2530177" y="1753941"/>
              <a:ext cx="1129125" cy="1593813"/>
            </a:xfrm>
            <a:prstGeom prst="rect">
              <a:avLst/>
            </a:prstGeom>
            <a:effectLst>
              <a:outerShdw blurRad="355600" rotWithShape="0">
                <a:srgbClr val="000000">
                  <a:alpha val="75000"/>
                </a:srgbClr>
              </a:outerShdw>
            </a:effectLst>
          </p:spPr>
        </p:pic>
        <p:pic>
          <p:nvPicPr>
            <p:cNvPr id="326" name="23333959_1335408869915881_7087478428728985945_o.jpg" descr="23333959_1335408869915881_7087478428728985945_o.jpg"/>
            <p:cNvPicPr>
              <a:picLocks/>
            </p:cNvPicPr>
            <p:nvPr/>
          </p:nvPicPr>
          <p:blipFill>
            <a:blip r:embed="rId6">
              <a:extLst/>
            </a:blip>
            <a:stretch>
              <a:fillRect/>
            </a:stretch>
          </p:blipFill>
          <p:spPr>
            <a:xfrm>
              <a:off x="1270067" y="1753941"/>
              <a:ext cx="1129125" cy="1593813"/>
            </a:xfrm>
            <a:prstGeom prst="rect">
              <a:avLst/>
            </a:prstGeom>
            <a:effectLst>
              <a:outerShdw blurRad="355600" rotWithShape="0">
                <a:srgbClr val="000000">
                  <a:alpha val="75000"/>
                </a:srgbClr>
              </a:outerShdw>
            </a:effectLst>
          </p:spPr>
        </p:pic>
        <p:pic>
          <p:nvPicPr>
            <p:cNvPr id="327" name="23275699_1335408873249214_432352759614489806_o.jpg" descr="23275699_1335408873249214_432352759614489806_o.jpg"/>
            <p:cNvPicPr>
              <a:picLocks/>
            </p:cNvPicPr>
            <p:nvPr/>
          </p:nvPicPr>
          <p:blipFill>
            <a:blip r:embed="rId7">
              <a:extLst/>
            </a:blip>
            <a:stretch>
              <a:fillRect/>
            </a:stretch>
          </p:blipFill>
          <p:spPr>
            <a:xfrm>
              <a:off x="9958" y="1763899"/>
              <a:ext cx="1129125" cy="1593814"/>
            </a:xfrm>
            <a:prstGeom prst="rect">
              <a:avLst/>
            </a:prstGeom>
            <a:effectLst>
              <a:outerShdw blurRad="355600" rotWithShape="0">
                <a:srgbClr val="000000">
                  <a:alpha val="75000"/>
                </a:srgbClr>
              </a:outerShdw>
            </a:effectLst>
          </p:spPr>
        </p:pic>
        <p:pic>
          <p:nvPicPr>
            <p:cNvPr id="328" name="23275411_1335408779915890_8898478141098993111_o.jpg" descr="23275411_1335408779915890_8898478141098993111_o.jpg"/>
            <p:cNvPicPr>
              <a:picLocks/>
            </p:cNvPicPr>
            <p:nvPr/>
          </p:nvPicPr>
          <p:blipFill>
            <a:blip r:embed="rId8">
              <a:extLst/>
            </a:blip>
            <a:stretch>
              <a:fillRect/>
            </a:stretch>
          </p:blipFill>
          <p:spPr>
            <a:xfrm>
              <a:off x="0" y="0"/>
              <a:ext cx="1129125" cy="1593813"/>
            </a:xfrm>
            <a:prstGeom prst="rect">
              <a:avLst/>
            </a:prstGeom>
            <a:effectLst>
              <a:outerShdw blurRad="355600" rotWithShape="0">
                <a:srgbClr val="000000">
                  <a:alpha val="75000"/>
                </a:srgbClr>
              </a:outerShdw>
            </a:effectLst>
          </p:spPr>
        </p:pic>
        <p:pic>
          <p:nvPicPr>
            <p:cNvPr id="329" name="23275648_1333726933417408_3969076937153379563_o.jpg" descr="23275648_1333726933417408_3969076937153379563_o.jpg"/>
            <p:cNvPicPr>
              <a:picLocks/>
            </p:cNvPicPr>
            <p:nvPr/>
          </p:nvPicPr>
          <p:blipFill>
            <a:blip r:embed="rId9">
              <a:extLst/>
            </a:blip>
            <a:stretch>
              <a:fillRect/>
            </a:stretch>
          </p:blipFill>
          <p:spPr>
            <a:xfrm>
              <a:off x="1262599" y="0"/>
              <a:ext cx="1129125" cy="1593813"/>
            </a:xfrm>
            <a:prstGeom prst="rect">
              <a:avLst/>
            </a:prstGeom>
            <a:effectLst>
              <a:outerShdw blurRad="355600" rotWithShape="0">
                <a:srgbClr val="000000">
                  <a:alpha val="75000"/>
                </a:srgbClr>
              </a:outerShdw>
            </a:effectLst>
          </p:spPr>
        </p:pic>
        <p:pic>
          <p:nvPicPr>
            <p:cNvPr id="330" name="22791974_1325088407614594_121830607119724000_o.jpg" descr="22791974_1325088407614594_121830607119724000_o.jpg"/>
            <p:cNvPicPr>
              <a:picLocks/>
            </p:cNvPicPr>
            <p:nvPr/>
          </p:nvPicPr>
          <p:blipFill>
            <a:blip r:embed="rId10">
              <a:extLst/>
            </a:blip>
            <a:stretch>
              <a:fillRect/>
            </a:stretch>
          </p:blipFill>
          <p:spPr>
            <a:xfrm>
              <a:off x="3790287" y="18810"/>
              <a:ext cx="1129125" cy="1593813"/>
            </a:xfrm>
            <a:prstGeom prst="rect">
              <a:avLst/>
            </a:prstGeom>
            <a:effectLst>
              <a:outerShdw blurRad="355600" rotWithShape="0">
                <a:srgbClr val="000000">
                  <a:alpha val="75000"/>
                </a:srgbClr>
              </a:outerShdw>
            </a:effectLst>
          </p:spPr>
        </p:pic>
        <p:pic>
          <p:nvPicPr>
            <p:cNvPr id="331" name="23592440_1339601586163276_3789422604527164691_o.jpg" descr="23592440_1339601586163276_3789422604527164691_o.jpg"/>
            <p:cNvPicPr>
              <a:picLocks/>
            </p:cNvPicPr>
            <p:nvPr/>
          </p:nvPicPr>
          <p:blipFill>
            <a:blip r:embed="rId11">
              <a:extLst/>
            </a:blip>
            <a:stretch>
              <a:fillRect/>
            </a:stretch>
          </p:blipFill>
          <p:spPr>
            <a:xfrm>
              <a:off x="2525198" y="28768"/>
              <a:ext cx="1129125" cy="1593814"/>
            </a:xfrm>
            <a:prstGeom prst="rect">
              <a:avLst/>
            </a:prstGeom>
            <a:effectLst>
              <a:outerShdw blurRad="355600" rotWithShape="0">
                <a:srgbClr val="000000">
                  <a:alpha val="75000"/>
                </a:srgbClr>
              </a:outerShdw>
            </a:effectLst>
          </p:spPr>
        </p:pic>
        <p:pic>
          <p:nvPicPr>
            <p:cNvPr id="332" name="23551183_1339601452829956_1645683140867981968_o.jpg" descr="23551183_1339601452829956_1645683140867981968_o.jpg"/>
            <p:cNvPicPr>
              <a:picLocks/>
            </p:cNvPicPr>
            <p:nvPr/>
          </p:nvPicPr>
          <p:blipFill>
            <a:blip r:embed="rId12">
              <a:extLst/>
            </a:blip>
            <a:stretch>
              <a:fillRect/>
            </a:stretch>
          </p:blipFill>
          <p:spPr>
            <a:xfrm>
              <a:off x="3790287" y="3541323"/>
              <a:ext cx="1129125" cy="1593814"/>
            </a:xfrm>
            <a:prstGeom prst="rect">
              <a:avLst/>
            </a:prstGeom>
            <a:effectLst>
              <a:outerShdw blurRad="355600" rotWithShape="0">
                <a:srgbClr val="000000">
                  <a:alpha val="75000"/>
                </a:srgbClr>
              </a:outerShdw>
            </a:effectLst>
          </p:spPr>
        </p:pic>
        <p:pic>
          <p:nvPicPr>
            <p:cNvPr id="333" name="23509110_1339601459496622_1759434830289123605_o.jpg" descr="23509110_1339601459496622_1759434830289123605_o.jpg"/>
            <p:cNvPicPr>
              <a:picLocks/>
            </p:cNvPicPr>
            <p:nvPr/>
          </p:nvPicPr>
          <p:blipFill>
            <a:blip r:embed="rId13">
              <a:extLst/>
            </a:blip>
            <a:stretch>
              <a:fillRect/>
            </a:stretch>
          </p:blipFill>
          <p:spPr>
            <a:xfrm>
              <a:off x="2530177" y="3541323"/>
              <a:ext cx="1129125" cy="1593814"/>
            </a:xfrm>
            <a:prstGeom prst="rect">
              <a:avLst/>
            </a:prstGeom>
            <a:effectLst>
              <a:outerShdw blurRad="355600" rotWithShape="0">
                <a:srgbClr val="000000">
                  <a:alpha val="75000"/>
                </a:srgbClr>
              </a:outerShdw>
            </a:effectLst>
          </p:spPr>
        </p:pic>
      </p:grpSp>
      <p:pic>
        <p:nvPicPr>
          <p:cNvPr id="335" name="Picture 5" descr="Picture 5"/>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2100" y="94019"/>
            <a:ext cx="1741516" cy="46551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xmlns:m="http://schemas.openxmlformats.org/officeDocument/2006/math" xmlns:a14="http://schemas.microsoft.com/office/drawing/2010/main">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 name="image32.png" descr="image32.png"/>
          <p:cNvPicPr>
            <a:picLocks noChangeAspect="1"/>
          </p:cNvPicPr>
          <p:nvPr/>
        </p:nvPicPr>
        <p:blipFill>
          <a:blip r:embed="rId2">
            <a:extLst/>
          </a:blip>
          <a:stretch>
            <a:fillRect/>
          </a:stretch>
        </p:blipFill>
        <p:spPr>
          <a:xfrm>
            <a:off x="3716139" y="1585488"/>
            <a:ext cx="5328294" cy="4498129"/>
          </a:xfrm>
          <a:prstGeom prst="rect">
            <a:avLst/>
          </a:prstGeom>
          <a:ln w="12700">
            <a:miter lim="400000"/>
          </a:ln>
        </p:spPr>
      </p:pic>
      <p:sp>
        <p:nvSpPr>
          <p:cNvPr id="338" name="BOSI DNA"/>
          <p:cNvSpPr txBox="1"/>
          <p:nvPr/>
        </p:nvSpPr>
        <p:spPr>
          <a:xfrm>
            <a:off x="331788" y="2620764"/>
            <a:ext cx="3991570" cy="203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b">
            <a:spAutoFit/>
          </a:bodyPr>
          <a:lstStyle>
            <a:lvl1pPr>
              <a:lnSpc>
                <a:spcPct val="110000"/>
              </a:lnSpc>
              <a:defRPr sz="1200" i="1">
                <a:latin typeface="Palatino"/>
                <a:ea typeface="Palatino"/>
                <a:cs typeface="Palatino"/>
                <a:sym typeface="Palatino"/>
              </a:defRPr>
            </a:lvl1pPr>
          </a:lstStyle>
          <a:p>
            <a:r>
              <a:t>BOSI DNA</a:t>
            </a:r>
          </a:p>
        </p:txBody>
      </p:sp>
      <p:pic>
        <p:nvPicPr>
          <p:cNvPr id="339" name="image33.png" descr="image33.png"/>
          <p:cNvPicPr>
            <a:picLocks noChangeAspect="1"/>
          </p:cNvPicPr>
          <p:nvPr/>
        </p:nvPicPr>
        <p:blipFill>
          <a:blip r:embed="rId3">
            <a:extLst/>
          </a:blip>
          <a:stretch>
            <a:fillRect/>
          </a:stretch>
        </p:blipFill>
        <p:spPr>
          <a:xfrm>
            <a:off x="3948388" y="3013019"/>
            <a:ext cx="1592736" cy="1643066"/>
          </a:xfrm>
          <a:prstGeom prst="rect">
            <a:avLst/>
          </a:prstGeom>
          <a:ln w="12700">
            <a:miter lim="400000"/>
          </a:ln>
        </p:spPr>
      </p:pic>
      <p:sp>
        <p:nvSpPr>
          <p:cNvPr id="340" name="Evaluate your entrepreneur DNA!"/>
          <p:cNvSpPr txBox="1">
            <a:spLocks noGrp="1"/>
          </p:cNvSpPr>
          <p:nvPr>
            <p:ph type="title"/>
          </p:nvPr>
        </p:nvSpPr>
        <p:spPr>
          <a:xfrm>
            <a:off x="331787" y="2913260"/>
            <a:ext cx="3553878" cy="1428751"/>
          </a:xfrm>
          <a:prstGeom prst="rect">
            <a:avLst/>
          </a:prstGeom>
        </p:spPr>
        <p:txBody>
          <a:bodyPr>
            <a:normAutofit fontScale="90000"/>
          </a:bodyPr>
          <a:lstStyle>
            <a:lvl1pPr defTabSz="370848">
              <a:spcBef>
                <a:spcPts val="900"/>
              </a:spcBef>
              <a:defRPr sz="3105"/>
            </a:lvl1pPr>
          </a:lstStyle>
          <a:p>
            <a:r>
              <a:t>Evaluate your entrepreneur DNA!</a:t>
            </a:r>
          </a:p>
        </p:txBody>
      </p:sp>
      <p:sp>
        <p:nvSpPr>
          <p:cNvPr id="341" name="Self evaluation test has been completed by 9000 people!…"/>
          <p:cNvSpPr txBox="1">
            <a:spLocks noGrp="1"/>
          </p:cNvSpPr>
          <p:nvPr>
            <p:ph type="body" sz="quarter" idx="1"/>
          </p:nvPr>
        </p:nvSpPr>
        <p:spPr>
          <a:xfrm>
            <a:off x="331786" y="4475955"/>
            <a:ext cx="3165018" cy="2821782"/>
          </a:xfrm>
          <a:prstGeom prst="rect">
            <a:avLst/>
          </a:prstGeom>
        </p:spPr>
        <p:txBody>
          <a:bodyPr/>
          <a:lstStyle/>
          <a:p>
            <a:pPr marL="150018" indent="-150018">
              <a:spcBef>
                <a:spcPts val="300"/>
              </a:spcBef>
              <a:defRPr sz="1400">
                <a:latin typeface="Georgia"/>
                <a:ea typeface="Georgia"/>
                <a:cs typeface="Georgia"/>
                <a:sym typeface="Georgia"/>
              </a:defRPr>
            </a:pPr>
            <a:r>
              <a:t>Self evaluation test has been completed by 9000 people!</a:t>
            </a:r>
            <a:endParaRPr sz="1200"/>
          </a:p>
          <a:p>
            <a:pPr marL="252663" indent="-252663">
              <a:spcBef>
                <a:spcPts val="300"/>
              </a:spcBef>
              <a:defRPr sz="1400">
                <a:latin typeface="Georgia"/>
                <a:ea typeface="Georgia"/>
                <a:cs typeface="Georgia"/>
                <a:sym typeface="Georgia"/>
              </a:defRPr>
            </a:pPr>
            <a:r>
              <a:rPr u="sng">
                <a:solidFill>
                  <a:srgbClr val="0000FF"/>
                </a:solidFill>
                <a:uFill>
                  <a:solidFill>
                    <a:srgbClr val="0000FF"/>
                  </a:solidFill>
                </a:uFill>
                <a:hlinkClick r:id="rId4"/>
              </a:rPr>
              <a:t>http://mazabiznesadiena.lv/atbalstariki/bosi</a:t>
            </a:r>
          </a:p>
        </p:txBody>
      </p:sp>
      <p:sp>
        <p:nvSpPr>
          <p:cNvPr id="342" name="Small Business Posters"/>
          <p:cNvSpPr txBox="1"/>
          <p:nvPr/>
        </p:nvSpPr>
        <p:spPr>
          <a:xfrm>
            <a:off x="457200" y="214253"/>
            <a:ext cx="8229600" cy="1143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lgn="ctr">
              <a:defRPr sz="3000" b="1">
                <a:latin typeface="Georgia"/>
                <a:ea typeface="Georgia"/>
                <a:cs typeface="Georgia"/>
                <a:sym typeface="Georgia"/>
              </a:defRPr>
            </a:lvl1pPr>
          </a:lstStyle>
          <a:p>
            <a:r>
              <a:t>A bit of practical science</a:t>
            </a:r>
          </a:p>
        </p:txBody>
      </p:sp>
      <p:pic>
        <p:nvPicPr>
          <p:cNvPr id="343" name="Picture 5" descr="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100" y="94019"/>
            <a:ext cx="1741516" cy="46551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xmlns:m="http://schemas.openxmlformats.org/officeDocument/2006/math" xmlns:a14="http://schemas.microsoft.com/office/drawing/2010/main">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5" name="image36.png" descr="image36.png"/>
          <p:cNvPicPr>
            <a:picLocks noChangeAspect="1"/>
          </p:cNvPicPr>
          <p:nvPr/>
        </p:nvPicPr>
        <p:blipFill>
          <a:blip r:embed="rId2">
            <a:extLst/>
          </a:blip>
          <a:stretch>
            <a:fillRect/>
          </a:stretch>
        </p:blipFill>
        <p:spPr>
          <a:xfrm>
            <a:off x="4346275" y="3635036"/>
            <a:ext cx="3647791" cy="2928939"/>
          </a:xfrm>
          <a:prstGeom prst="rect">
            <a:avLst/>
          </a:prstGeom>
          <a:ln w="12700">
            <a:miter lim="400000"/>
          </a:ln>
        </p:spPr>
      </p:pic>
      <p:pic>
        <p:nvPicPr>
          <p:cNvPr id="346" name="image37.png" descr="image37.png"/>
          <p:cNvPicPr>
            <a:picLocks noChangeAspect="1"/>
          </p:cNvPicPr>
          <p:nvPr/>
        </p:nvPicPr>
        <p:blipFill>
          <a:blip r:embed="rId3">
            <a:extLst/>
          </a:blip>
          <a:stretch>
            <a:fillRect/>
          </a:stretch>
        </p:blipFill>
        <p:spPr>
          <a:xfrm>
            <a:off x="4344203" y="1327388"/>
            <a:ext cx="3651935" cy="2511184"/>
          </a:xfrm>
          <a:prstGeom prst="rect">
            <a:avLst/>
          </a:prstGeom>
          <a:ln w="12700">
            <a:miter lim="400000"/>
          </a:ln>
        </p:spPr>
      </p:pic>
      <p:sp>
        <p:nvSpPr>
          <p:cNvPr id="347" name="Markets, events and more to celebrate Small Business Day"/>
          <p:cNvSpPr txBox="1">
            <a:spLocks noGrp="1"/>
          </p:cNvSpPr>
          <p:nvPr>
            <p:ph type="title" idx="4294967295"/>
          </p:nvPr>
        </p:nvSpPr>
        <p:spPr>
          <a:xfrm>
            <a:off x="357187" y="632105"/>
            <a:ext cx="8429626" cy="857253"/>
          </a:xfrm>
          <a:prstGeom prst="rect">
            <a:avLst/>
          </a:prstGeom>
        </p:spPr>
        <p:txBody>
          <a:bodyPr>
            <a:normAutofit fontScale="90000"/>
          </a:bodyPr>
          <a:lstStyle>
            <a:lvl1pPr defTabSz="256579">
              <a:spcBef>
                <a:spcPts val="600"/>
              </a:spcBef>
              <a:defRPr sz="2664"/>
            </a:lvl1pPr>
          </a:lstStyle>
          <a:p>
            <a:r>
              <a:t>Markets, events and more to celebrate Small Business Day</a:t>
            </a:r>
          </a:p>
        </p:txBody>
      </p:sp>
      <p:pic>
        <p:nvPicPr>
          <p:cNvPr id="348" name="Picture 5" descr="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00" y="94019"/>
            <a:ext cx="1741516" cy="465514"/>
          </a:xfrm>
          <a:prstGeom prst="rect">
            <a:avLst/>
          </a:prstGeom>
          <a:ln w="12700">
            <a:miter lim="400000"/>
          </a:ln>
        </p:spPr>
      </p:pic>
      <p:pic>
        <p:nvPicPr>
          <p:cNvPr id="349" name="MBD afiša 2017 drafts ar meiteni-6.pdf" descr="MBD afiša 2017 drafts ar meiteni-6.pdf"/>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22508" y="1561930"/>
            <a:ext cx="3158785" cy="488227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xmlns:m="http://schemas.openxmlformats.org/officeDocument/2006/math" xmlns:a14="http://schemas.microsoft.com/office/drawing/2010/main">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3" name="Group"/>
          <p:cNvGrpSpPr/>
          <p:nvPr/>
        </p:nvGrpSpPr>
        <p:grpSpPr>
          <a:xfrm>
            <a:off x="184106" y="1527092"/>
            <a:ext cx="8775788" cy="4027628"/>
            <a:chOff x="0" y="0"/>
            <a:chExt cx="8775786" cy="4027627"/>
          </a:xfrm>
        </p:grpSpPr>
        <p:pic>
          <p:nvPicPr>
            <p:cNvPr id="351" name="image39-small.jpg" descr="image39-small.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92376" y="64663"/>
              <a:ext cx="8591035" cy="3787449"/>
            </a:xfrm>
            <a:prstGeom prst="rect">
              <a:avLst/>
            </a:prstGeom>
            <a:ln w="12700" cap="flat">
              <a:noFill/>
              <a:miter lim="400000"/>
            </a:ln>
            <a:effectLst/>
          </p:spPr>
        </p:pic>
        <p:pic>
          <p:nvPicPr>
            <p:cNvPr id="352" name="image40.png" descr="image40.png"/>
            <p:cNvPicPr>
              <a:picLocks noChangeAspect="1"/>
            </p:cNvPicPr>
            <p:nvPr/>
          </p:nvPicPr>
          <p:blipFill>
            <a:blip r:embed="rId3">
              <a:extLst/>
            </a:blip>
            <a:stretch>
              <a:fillRect/>
            </a:stretch>
          </p:blipFill>
          <p:spPr>
            <a:xfrm>
              <a:off x="0" y="-1"/>
              <a:ext cx="8775787" cy="4027629"/>
            </a:xfrm>
            <a:prstGeom prst="rect">
              <a:avLst/>
            </a:prstGeom>
            <a:ln w="12700" cap="flat">
              <a:noFill/>
              <a:miter lim="400000"/>
            </a:ln>
            <a:effectLst/>
          </p:spPr>
        </p:pic>
      </p:grpSp>
      <p:sp>
        <p:nvSpPr>
          <p:cNvPr id="354" name="Media Monitoring"/>
          <p:cNvSpPr txBox="1">
            <a:spLocks noGrp="1"/>
          </p:cNvSpPr>
          <p:nvPr>
            <p:ph type="title"/>
          </p:nvPr>
        </p:nvSpPr>
        <p:spPr>
          <a:prstGeom prst="rect">
            <a:avLst/>
          </a:prstGeom>
        </p:spPr>
        <p:txBody>
          <a:bodyPr/>
          <a:lstStyle/>
          <a:p>
            <a:r>
              <a:t>Powe of Media</a:t>
            </a: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xmlns:m="http://schemas.openxmlformats.org/officeDocument/2006/math" xmlns:a14="http://schemas.microsoft.com/office/drawing/2010/main">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Title"/>
          <p:cNvSpPr txBox="1">
            <a:spLocks noGrp="1"/>
          </p:cNvSpPr>
          <p:nvPr>
            <p:ph type="title"/>
          </p:nvPr>
        </p:nvSpPr>
        <p:spPr>
          <a:prstGeom prst="rect">
            <a:avLst/>
          </a:prstGeom>
        </p:spPr>
        <p:txBody>
          <a:bodyPr/>
          <a:lstStyle/>
          <a:p>
            <a:pPr>
              <a:defRPr>
                <a:latin typeface="Arial Narrow"/>
                <a:ea typeface="Arial Narrow"/>
                <a:cs typeface="Arial Narrow"/>
                <a:sym typeface="Arial Narrow"/>
              </a:defRPr>
            </a:pPr>
            <a:endParaRPr/>
          </a:p>
        </p:txBody>
      </p:sp>
      <p:sp>
        <p:nvSpPr>
          <p:cNvPr id="357" name="Body"/>
          <p:cNvSpPr txBox="1">
            <a:spLocks noGrp="1"/>
          </p:cNvSpPr>
          <p:nvPr>
            <p:ph type="body" idx="1"/>
          </p:nvPr>
        </p:nvSpPr>
        <p:spPr>
          <a:xfrm>
            <a:off x="457200" y="1600200"/>
            <a:ext cx="8229600" cy="4525963"/>
          </a:xfrm>
          <a:prstGeom prst="rect">
            <a:avLst/>
          </a:prstGeom>
        </p:spPr>
        <p:txBody>
          <a:bodyPr/>
          <a:lstStyle/>
          <a:p>
            <a:endParaRPr/>
          </a:p>
        </p:txBody>
      </p:sp>
      <p:pic>
        <p:nvPicPr>
          <p:cNvPr id="358" name="image41.jpeg" descr="image41.jpeg"/>
          <p:cNvPicPr>
            <a:picLocks noChangeAspect="1"/>
          </p:cNvPicPr>
          <p:nvPr/>
        </p:nvPicPr>
        <p:blipFill>
          <a:blip r:embed="rId2">
            <a:extLst/>
          </a:blip>
          <a:stretch>
            <a:fillRect/>
          </a:stretch>
        </p:blipFill>
        <p:spPr>
          <a:xfrm>
            <a:off x="4088550" y="2102586"/>
            <a:ext cx="1866902" cy="3552827"/>
          </a:xfrm>
          <a:prstGeom prst="rect">
            <a:avLst/>
          </a:prstGeom>
          <a:ln w="12700">
            <a:miter lim="400000"/>
          </a:ln>
        </p:spPr>
      </p:pic>
      <p:pic>
        <p:nvPicPr>
          <p:cNvPr id="359" name="image42.jpeg" descr="image42.jpeg"/>
          <p:cNvPicPr>
            <a:picLocks noChangeAspect="1"/>
          </p:cNvPicPr>
          <p:nvPr/>
        </p:nvPicPr>
        <p:blipFill>
          <a:blip r:embed="rId3">
            <a:extLst/>
          </a:blip>
          <a:stretch>
            <a:fillRect/>
          </a:stretch>
        </p:blipFill>
        <p:spPr>
          <a:xfrm>
            <a:off x="6362698" y="-23730"/>
            <a:ext cx="2781302" cy="2390778"/>
          </a:xfrm>
          <a:prstGeom prst="rect">
            <a:avLst/>
          </a:prstGeom>
          <a:ln w="12700">
            <a:miter lim="400000"/>
          </a:ln>
        </p:spPr>
      </p:pic>
      <p:pic>
        <p:nvPicPr>
          <p:cNvPr id="360" name="image43.jpeg" descr="image43.jpeg"/>
          <p:cNvPicPr>
            <a:picLocks noChangeAspect="1"/>
          </p:cNvPicPr>
          <p:nvPr/>
        </p:nvPicPr>
        <p:blipFill>
          <a:blip r:embed="rId4">
            <a:extLst/>
          </a:blip>
          <a:stretch>
            <a:fillRect/>
          </a:stretch>
        </p:blipFill>
        <p:spPr>
          <a:xfrm>
            <a:off x="-2" y="-23730"/>
            <a:ext cx="4486278" cy="3933830"/>
          </a:xfrm>
          <a:prstGeom prst="rect">
            <a:avLst/>
          </a:prstGeom>
          <a:ln w="12700">
            <a:miter lim="400000"/>
          </a:ln>
        </p:spPr>
      </p:pic>
      <p:pic>
        <p:nvPicPr>
          <p:cNvPr id="361" name="image44.jpeg" descr="image44.jpeg"/>
          <p:cNvPicPr>
            <a:picLocks noChangeAspect="1"/>
          </p:cNvPicPr>
          <p:nvPr/>
        </p:nvPicPr>
        <p:blipFill>
          <a:blip r:embed="rId5">
            <a:extLst/>
          </a:blip>
          <a:stretch>
            <a:fillRect/>
          </a:stretch>
        </p:blipFill>
        <p:spPr>
          <a:xfrm>
            <a:off x="-33060" y="1531441"/>
            <a:ext cx="5753103" cy="2762251"/>
          </a:xfrm>
          <a:prstGeom prst="rect">
            <a:avLst/>
          </a:prstGeom>
          <a:ln w="12700">
            <a:miter lim="400000"/>
          </a:ln>
        </p:spPr>
      </p:pic>
      <p:pic>
        <p:nvPicPr>
          <p:cNvPr id="362" name="image45.jpeg" descr="image45.jpeg"/>
          <p:cNvPicPr>
            <a:picLocks noChangeAspect="1"/>
          </p:cNvPicPr>
          <p:nvPr/>
        </p:nvPicPr>
        <p:blipFill>
          <a:blip r:embed="rId6">
            <a:extLst/>
          </a:blip>
          <a:stretch>
            <a:fillRect/>
          </a:stretch>
        </p:blipFill>
        <p:spPr>
          <a:xfrm>
            <a:off x="4343398" y="-161773"/>
            <a:ext cx="2213808" cy="2666866"/>
          </a:xfrm>
          <a:prstGeom prst="rect">
            <a:avLst/>
          </a:prstGeom>
          <a:ln w="12700">
            <a:miter lim="400000"/>
          </a:ln>
        </p:spPr>
      </p:pic>
      <p:pic>
        <p:nvPicPr>
          <p:cNvPr id="363" name="image46.jpeg" descr="image46.jpeg"/>
          <p:cNvPicPr>
            <a:picLocks noChangeAspect="1"/>
          </p:cNvPicPr>
          <p:nvPr/>
        </p:nvPicPr>
        <p:blipFill>
          <a:blip r:embed="rId7">
            <a:extLst/>
          </a:blip>
          <a:stretch>
            <a:fillRect/>
          </a:stretch>
        </p:blipFill>
        <p:spPr>
          <a:xfrm>
            <a:off x="3829050" y="2272071"/>
            <a:ext cx="5362577" cy="4648202"/>
          </a:xfrm>
          <a:prstGeom prst="rect">
            <a:avLst/>
          </a:prstGeom>
          <a:ln w="12700">
            <a:miter lim="400000"/>
          </a:ln>
        </p:spPr>
      </p:pic>
      <p:pic>
        <p:nvPicPr>
          <p:cNvPr id="364" name="image47.jpeg" descr="image47.jpeg"/>
          <p:cNvPicPr>
            <a:picLocks noChangeAspect="1"/>
          </p:cNvPicPr>
          <p:nvPr/>
        </p:nvPicPr>
        <p:blipFill>
          <a:blip r:embed="rId8">
            <a:extLst/>
          </a:blip>
          <a:stretch>
            <a:fillRect/>
          </a:stretch>
        </p:blipFill>
        <p:spPr>
          <a:xfrm>
            <a:off x="5910260" y="5024511"/>
            <a:ext cx="3211913" cy="3313507"/>
          </a:xfrm>
          <a:prstGeom prst="rect">
            <a:avLst/>
          </a:prstGeom>
          <a:ln w="12700">
            <a:miter lim="400000"/>
          </a:ln>
        </p:spPr>
      </p:pic>
      <p:pic>
        <p:nvPicPr>
          <p:cNvPr id="365" name="image48.jpeg" descr="image48.jpeg"/>
          <p:cNvPicPr>
            <a:picLocks noChangeAspect="1"/>
          </p:cNvPicPr>
          <p:nvPr/>
        </p:nvPicPr>
        <p:blipFill>
          <a:blip r:embed="rId9">
            <a:extLst/>
          </a:blip>
          <a:stretch>
            <a:fillRect/>
          </a:stretch>
        </p:blipFill>
        <p:spPr>
          <a:xfrm>
            <a:off x="-2" y="3910096"/>
            <a:ext cx="4264144" cy="3000432"/>
          </a:xfrm>
          <a:prstGeom prst="rect">
            <a:avLst/>
          </a:prstGeom>
          <a:ln w="12700">
            <a:miter lim="400000"/>
          </a:ln>
        </p:spPr>
      </p:pic>
      <p:sp>
        <p:nvSpPr>
          <p:cNvPr id="366" name="Latvian language"/>
          <p:cNvSpPr txBox="1"/>
          <p:nvPr/>
        </p:nvSpPr>
        <p:spPr>
          <a:xfrm>
            <a:off x="226456" y="5998708"/>
            <a:ext cx="4319304" cy="833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lnSpc>
                <a:spcPct val="90000"/>
              </a:lnSpc>
              <a:spcBef>
                <a:spcPts val="1600"/>
              </a:spcBef>
              <a:defRPr sz="4900">
                <a:solidFill>
                  <a:srgbClr val="FFFFFF"/>
                </a:solidFill>
              </a:defRPr>
            </a:lvl1pPr>
          </a:lstStyle>
          <a:p>
            <a:r>
              <a:t>Latvian language</a:t>
            </a: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xmlns:m="http://schemas.openxmlformats.org/officeDocument/2006/math" xmlns:a14="http://schemas.microsoft.com/office/drawing/2010/main">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 name="image49.jpeg" descr="image49.jpeg"/>
          <p:cNvPicPr>
            <a:picLocks noChangeAspect="1"/>
          </p:cNvPicPr>
          <p:nvPr/>
        </p:nvPicPr>
        <p:blipFill>
          <a:blip r:embed="rId2">
            <a:extLst/>
          </a:blip>
          <a:stretch>
            <a:fillRect/>
          </a:stretch>
        </p:blipFill>
        <p:spPr>
          <a:xfrm>
            <a:off x="-1248025" y="774500"/>
            <a:ext cx="6254359" cy="6089231"/>
          </a:xfrm>
          <a:prstGeom prst="rect">
            <a:avLst/>
          </a:prstGeom>
          <a:ln w="12700">
            <a:miter lim="400000"/>
          </a:ln>
        </p:spPr>
      </p:pic>
      <p:pic>
        <p:nvPicPr>
          <p:cNvPr id="369" name="image50.jpeg" descr="image50.jpe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13411" y="4754319"/>
            <a:ext cx="2613859" cy="2105121"/>
          </a:xfrm>
          <a:prstGeom prst="rect">
            <a:avLst/>
          </a:prstGeom>
          <a:ln w="12700">
            <a:miter lim="400000"/>
          </a:ln>
        </p:spPr>
      </p:pic>
      <p:sp>
        <p:nvSpPr>
          <p:cNvPr id="370" name="Russian Language"/>
          <p:cNvSpPr txBox="1"/>
          <p:nvPr/>
        </p:nvSpPr>
        <p:spPr>
          <a:xfrm>
            <a:off x="69562" y="5998708"/>
            <a:ext cx="4546285" cy="833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lnSpc>
                <a:spcPct val="90000"/>
              </a:lnSpc>
              <a:spcBef>
                <a:spcPts val="1600"/>
              </a:spcBef>
              <a:defRPr sz="4900">
                <a:solidFill>
                  <a:srgbClr val="FFFFFF"/>
                </a:solidFill>
              </a:defRPr>
            </a:lvl1pPr>
          </a:lstStyle>
          <a:p>
            <a:r>
              <a:t>Russian Language</a:t>
            </a:r>
          </a:p>
        </p:txBody>
      </p:sp>
      <p:pic>
        <p:nvPicPr>
          <p:cNvPr id="371" name="image51.jpeg" descr="image51.jpeg"/>
          <p:cNvPicPr>
            <a:picLocks noChangeAspect="1"/>
          </p:cNvPicPr>
          <p:nvPr/>
        </p:nvPicPr>
        <p:blipFill>
          <a:blip r:embed="rId4">
            <a:extLst/>
          </a:blip>
          <a:stretch>
            <a:fillRect/>
          </a:stretch>
        </p:blipFill>
        <p:spPr>
          <a:xfrm>
            <a:off x="3391479" y="-16371"/>
            <a:ext cx="6141185" cy="4797153"/>
          </a:xfrm>
          <a:prstGeom prst="rect">
            <a:avLst/>
          </a:prstGeom>
          <a:ln w="12700">
            <a:miter lim="400000"/>
          </a:ln>
        </p:spPr>
      </p:pic>
      <p:pic>
        <p:nvPicPr>
          <p:cNvPr id="372" name="image52.jpeg" descr="image52.jpeg"/>
          <p:cNvPicPr>
            <a:picLocks noChangeAspect="1"/>
          </p:cNvPicPr>
          <p:nvPr/>
        </p:nvPicPr>
        <p:blipFill>
          <a:blip r:embed="rId5">
            <a:extLst/>
          </a:blip>
          <a:stretch>
            <a:fillRect/>
          </a:stretch>
        </p:blipFill>
        <p:spPr>
          <a:xfrm>
            <a:off x="-11358" y="19347"/>
            <a:ext cx="5900445" cy="792598"/>
          </a:xfrm>
          <a:prstGeom prst="rect">
            <a:avLst/>
          </a:prstGeom>
          <a:ln w="12700">
            <a:miter lim="400000"/>
          </a:ln>
        </p:spPr>
      </p:pic>
      <p:pic>
        <p:nvPicPr>
          <p:cNvPr id="373" name="image53.jpeg" descr="image53.jpe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29198" y="4752707"/>
            <a:ext cx="2315474" cy="2298846"/>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xmlns:m="http://schemas.openxmlformats.org/officeDocument/2006/math" xmlns:a14="http://schemas.microsoft.com/office/drawing/2010/main">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 name="Initiative “Support Small Business!”"/>
          <p:cNvSpPr txBox="1">
            <a:spLocks noGrp="1"/>
          </p:cNvSpPr>
          <p:nvPr>
            <p:ph type="title"/>
          </p:nvPr>
        </p:nvSpPr>
        <p:spPr>
          <a:xfrm>
            <a:off x="510977" y="3257341"/>
            <a:ext cx="8429626" cy="1696642"/>
          </a:xfrm>
          <a:prstGeom prst="rect">
            <a:avLst/>
          </a:prstGeom>
        </p:spPr>
        <p:txBody>
          <a:bodyPr/>
          <a:lstStyle/>
          <a:p>
            <a:r>
              <a:t>Next step more regional.</a:t>
            </a:r>
          </a:p>
          <a:p>
            <a:r>
              <a:t>Index </a:t>
            </a:r>
          </a:p>
          <a:p>
            <a:r>
              <a:t>„Most Investment-Friendly Municipality“</a:t>
            </a:r>
          </a:p>
        </p:txBody>
      </p:sp>
      <p:pic>
        <p:nvPicPr>
          <p:cNvPr id="376" name="image8.tif" descr="image8.tif"/>
          <p:cNvPicPr>
            <a:picLocks noChangeAspect="1"/>
          </p:cNvPicPr>
          <p:nvPr/>
        </p:nvPicPr>
        <p:blipFill>
          <a:blip r:embed="rId2">
            <a:extLst/>
          </a:blip>
          <a:stretch>
            <a:fillRect/>
          </a:stretch>
        </p:blipFill>
        <p:spPr>
          <a:xfrm>
            <a:off x="2842704" y="1967691"/>
            <a:ext cx="2150310" cy="1012888"/>
          </a:xfrm>
          <a:prstGeom prst="rect">
            <a:avLst/>
          </a:prstGeom>
          <a:ln w="12700">
            <a:miter lim="400000"/>
          </a:ln>
        </p:spPr>
      </p:pic>
      <p:pic>
        <p:nvPicPr>
          <p:cNvPr id="377" name="image4.png" descr="image4.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37400" y="1644706"/>
            <a:ext cx="1413221" cy="1434570"/>
          </a:xfrm>
          <a:prstGeom prst="rect">
            <a:avLst/>
          </a:prstGeom>
          <a:ln w="12700">
            <a:miter lim="400000"/>
          </a:ln>
        </p:spPr>
      </p:pic>
      <p:pic>
        <p:nvPicPr>
          <p:cNvPr id="378" name="Picture 5" descr="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00" y="94019"/>
            <a:ext cx="1741516" cy="46551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xmlns:m="http://schemas.openxmlformats.org/officeDocument/2006/math" xmlns:a14="http://schemas.microsoft.com/office/drawing/2010/main">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 name="Purpose"/>
          <p:cNvSpPr txBox="1">
            <a:spLocks noGrp="1"/>
          </p:cNvSpPr>
          <p:nvPr>
            <p:ph type="title"/>
          </p:nvPr>
        </p:nvSpPr>
        <p:spPr>
          <a:prstGeom prst="rect">
            <a:avLst/>
          </a:prstGeom>
        </p:spPr>
        <p:txBody>
          <a:bodyPr/>
          <a:lstStyle/>
          <a:p>
            <a:r>
              <a:t>Purpose</a:t>
            </a:r>
          </a:p>
        </p:txBody>
      </p:sp>
      <p:sp>
        <p:nvSpPr>
          <p:cNvPr id="381" name="Main purpose is sharing of best practice among participating municipalities;…"/>
          <p:cNvSpPr txBox="1">
            <a:spLocks noGrp="1"/>
          </p:cNvSpPr>
          <p:nvPr>
            <p:ph type="body" idx="1"/>
          </p:nvPr>
        </p:nvSpPr>
        <p:spPr>
          <a:prstGeom prst="rect">
            <a:avLst/>
          </a:prstGeom>
        </p:spPr>
        <p:txBody>
          <a:bodyPr/>
          <a:lstStyle/>
          <a:p>
            <a:pPr marL="133516" indent="-133516" algn="just" defTabSz="813816">
              <a:spcBef>
                <a:spcPts val="200"/>
              </a:spcBef>
              <a:defRPr sz="1602">
                <a:latin typeface="Georgia"/>
                <a:ea typeface="Georgia"/>
                <a:cs typeface="Georgia"/>
                <a:sym typeface="Georgia"/>
              </a:defRPr>
            </a:pPr>
            <a:r>
              <a:t>Main purpose is sharing of best practice among participating municipalities;</a:t>
            </a:r>
          </a:p>
          <a:p>
            <a:pPr marL="133516" indent="-133516" algn="just" defTabSz="813816">
              <a:spcBef>
                <a:spcPts val="200"/>
              </a:spcBef>
              <a:defRPr sz="1602">
                <a:latin typeface="Georgia"/>
                <a:ea typeface="Georgia"/>
                <a:cs typeface="Georgia"/>
                <a:sym typeface="Georgia"/>
              </a:defRPr>
            </a:pPr>
            <a:r>
              <a:t>Send rigt signals to businesses and even households;</a:t>
            </a:r>
          </a:p>
          <a:p>
            <a:pPr marL="133516" indent="-133516" algn="just" defTabSz="813816">
              <a:spcBef>
                <a:spcPts val="200"/>
              </a:spcBef>
              <a:defRPr sz="1602">
                <a:latin typeface="Georgia"/>
                <a:ea typeface="Georgia"/>
                <a:cs typeface="Georgia"/>
                <a:sym typeface="Georgia"/>
              </a:defRPr>
            </a:pPr>
            <a:r>
              <a:t>The index is developed within the Business Union of Latvia initiative “Support Small Business”. Initiative “Support Small Business” and Small Business Day are supported by the municipalities of Latvia, the Ministry of Environmental Protection and Regional Development and “Lursoft”.</a:t>
            </a:r>
          </a:p>
          <a:p>
            <a:pPr marL="133516" indent="-133516" algn="just" defTabSz="813816">
              <a:spcBef>
                <a:spcPts val="200"/>
              </a:spcBef>
              <a:defRPr sz="1602">
                <a:latin typeface="Georgia"/>
                <a:ea typeface="Georgia"/>
                <a:cs typeface="Georgia"/>
                <a:sym typeface="Georgia"/>
              </a:defRPr>
            </a:pPr>
            <a:r>
              <a:t>The index, which consists of a quantitative or statistical section and qualitative or municipal assessment according to the activities implemented to promote entrepreneurship in their territory, shows that it is not always only the large municipalities that are most capable of promoting entrepreneurship. To the contrary, the index approves that in the regions with a regional development centre and in the regions with a local development centre, a wide range of support measures for the promotion of entrepreneurship, tailored specifically to the particular situation of the municipality and to the needs of the entrepreneurs is being implemented. Municipalities demonstrate that cooperation is also very important – at a local and regional level, by being involved in various activities with business-related institutions, in order to strengthen the competitiveness and popularity of municipality entrepreneurs.</a:t>
            </a:r>
          </a:p>
        </p:txBody>
      </p:sp>
      <p:pic>
        <p:nvPicPr>
          <p:cNvPr id="382" name="Picture 5" descr="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100" y="94019"/>
            <a:ext cx="1741516" cy="46551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xmlns:m="http://schemas.openxmlformats.org/officeDocument/2006/math" xmlns:a14="http://schemas.microsoft.com/office/drawing/2010/main">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Methodology"/>
          <p:cNvSpPr txBox="1">
            <a:spLocks noGrp="1"/>
          </p:cNvSpPr>
          <p:nvPr>
            <p:ph type="title"/>
          </p:nvPr>
        </p:nvSpPr>
        <p:spPr>
          <a:prstGeom prst="rect">
            <a:avLst/>
          </a:prstGeom>
        </p:spPr>
        <p:txBody>
          <a:bodyPr/>
          <a:lstStyle/>
          <a:p>
            <a:r>
              <a:t>Methodology</a:t>
            </a:r>
          </a:p>
        </p:txBody>
      </p:sp>
      <p:sp>
        <p:nvSpPr>
          <p:cNvPr id="385" name="Part I. Statistics about 2017 in the following indicators (40% proportion in the index; SIA “Lursoft” calculations):…"/>
          <p:cNvSpPr txBox="1">
            <a:spLocks noGrp="1"/>
          </p:cNvSpPr>
          <p:nvPr>
            <p:ph type="body" idx="1"/>
          </p:nvPr>
        </p:nvSpPr>
        <p:spPr>
          <a:xfrm>
            <a:off x="457200" y="1166018"/>
            <a:ext cx="8229600" cy="5447190"/>
          </a:xfrm>
          <a:prstGeom prst="rect">
            <a:avLst/>
          </a:prstGeom>
        </p:spPr>
        <p:txBody>
          <a:bodyPr/>
          <a:lstStyle/>
          <a:p>
            <a:pPr marL="0" indent="0" defTabSz="758951">
              <a:spcBef>
                <a:spcPts val="200"/>
              </a:spcBef>
              <a:buSzTx/>
              <a:buFontTx/>
              <a:buNone/>
              <a:defRPr sz="1162">
                <a:latin typeface="Georgia"/>
                <a:ea typeface="Georgia"/>
                <a:cs typeface="Georgia"/>
                <a:sym typeface="Georgia"/>
              </a:defRPr>
            </a:pPr>
            <a:r>
              <a:t>Part I. Statistics about 2017 in the following indicators (40% proportion in the index; SIA “Lursoft” calculations):</a:t>
            </a:r>
          </a:p>
          <a:p>
            <a:pPr marL="0" lvl="1" indent="616026" defTabSz="758951">
              <a:spcBef>
                <a:spcPts val="200"/>
              </a:spcBef>
              <a:buClr>
                <a:srgbClr val="A2A2A2"/>
              </a:buClr>
              <a:buFont typeface="Zapf Dingbats"/>
              <a:buChar char="❖"/>
              <a:defRPr sz="1162">
                <a:latin typeface="Georgia"/>
                <a:ea typeface="Georgia"/>
                <a:cs typeface="Georgia"/>
                <a:sym typeface="Georgia"/>
              </a:defRPr>
            </a:pPr>
            <a:r>
              <a:t>The number of active entrepreneurs per 1000 residents:</a:t>
            </a:r>
          </a:p>
          <a:p>
            <a:pPr marL="0" lvl="1" indent="616026" defTabSz="758951">
              <a:spcBef>
                <a:spcPts val="200"/>
              </a:spcBef>
              <a:buClr>
                <a:srgbClr val="A2A2A2"/>
              </a:buClr>
              <a:buFont typeface="Zapf Dingbats"/>
              <a:buChar char="❖"/>
              <a:defRPr sz="1162">
                <a:latin typeface="Georgia"/>
                <a:ea typeface="Georgia"/>
                <a:cs typeface="Georgia"/>
                <a:sym typeface="Georgia"/>
              </a:defRPr>
            </a:pPr>
            <a:r>
              <a:t>The number of employees in the companies of the region in relation to the population (data of 2016), (%)</a:t>
            </a:r>
          </a:p>
          <a:p>
            <a:pPr marL="0" lvl="1" indent="616026" defTabSz="758951">
              <a:spcBef>
                <a:spcPts val="200"/>
              </a:spcBef>
              <a:buClr>
                <a:srgbClr val="A2A2A2"/>
              </a:buClr>
              <a:buFont typeface="Zapf Dingbats"/>
              <a:buChar char="❖"/>
              <a:defRPr sz="1162">
                <a:latin typeface="Georgia"/>
                <a:ea typeface="Georgia"/>
                <a:cs typeface="Georgia"/>
                <a:sym typeface="Georgia"/>
              </a:defRPr>
            </a:pPr>
            <a:r>
              <a:t>Total turnover (data for 2017; thsd. EUR) per 1000 residents</a:t>
            </a:r>
          </a:p>
          <a:p>
            <a:pPr marL="0" lvl="1" indent="616026" defTabSz="758951">
              <a:spcBef>
                <a:spcPts val="200"/>
              </a:spcBef>
              <a:buClr>
                <a:srgbClr val="A2A2A2"/>
              </a:buClr>
              <a:buFont typeface="Zapf Dingbats"/>
              <a:buChar char="❖"/>
              <a:defRPr sz="1162">
                <a:latin typeface="Georgia"/>
                <a:ea typeface="Georgia"/>
                <a:cs typeface="Georgia"/>
                <a:sym typeface="Georgia"/>
              </a:defRPr>
            </a:pPr>
            <a:r>
              <a:t>Total profit (data of 2017; thsd. EUR) per 1000 residents</a:t>
            </a:r>
          </a:p>
          <a:p>
            <a:pPr marL="0" lvl="1" indent="616026" defTabSz="758951">
              <a:spcBef>
                <a:spcPts val="200"/>
              </a:spcBef>
              <a:buClr>
                <a:srgbClr val="A2A2A2"/>
              </a:buClr>
              <a:buFont typeface="Zapf Dingbats"/>
              <a:buChar char="❖"/>
              <a:defRPr sz="1162">
                <a:latin typeface="Georgia"/>
                <a:ea typeface="Georgia"/>
                <a:cs typeface="Georgia"/>
                <a:sym typeface="Georgia"/>
              </a:defRPr>
            </a:pPr>
            <a:r>
              <a:t>Corporate Income Tax (data of 2017) per 1000 residents</a:t>
            </a:r>
            <a:br/>
            <a:r>
              <a:t>The mentioned statistical indicators were selected to reflect the results of the entrepreneurs in a concise manner and to assess the positive contribution of the entrepreneurs to the municipality and society. The index does not include state and municipal enterprises, their financial indicators.</a:t>
            </a:r>
          </a:p>
          <a:p>
            <a:pPr marL="0" indent="0" defTabSz="758951">
              <a:spcBef>
                <a:spcPts val="200"/>
              </a:spcBef>
              <a:buSzTx/>
              <a:buFontTx/>
              <a:buNone/>
              <a:defRPr sz="1162">
                <a:latin typeface="Georgia"/>
                <a:ea typeface="Georgia"/>
                <a:cs typeface="Georgia"/>
                <a:sym typeface="Georgia"/>
              </a:defRPr>
            </a:pPr>
            <a:endParaRPr/>
          </a:p>
          <a:p>
            <a:pPr marL="0" indent="0" defTabSz="758951">
              <a:spcBef>
                <a:spcPts val="200"/>
              </a:spcBef>
              <a:buSzTx/>
              <a:buFontTx/>
              <a:buNone/>
              <a:defRPr sz="1162">
                <a:latin typeface="Georgia"/>
                <a:ea typeface="Georgia"/>
                <a:cs typeface="Georgia"/>
                <a:sym typeface="Georgia"/>
              </a:defRPr>
            </a:pPr>
            <a:r>
              <a:t>Part II. The assessment/nomination of the planning regions, in which the activities organised by the municipalities for the promotion of entrepreneurship and investments in the establishment of a friendly environment (60% proportion in the index) were evaluated.</a:t>
            </a:r>
          </a:p>
          <a:p>
            <a:pPr marL="0" lvl="1" indent="0" defTabSz="758951">
              <a:spcBef>
                <a:spcPts val="200"/>
              </a:spcBef>
              <a:buClr>
                <a:srgbClr val="A2A2A2"/>
              </a:buClr>
              <a:buFont typeface="Zapf Dingbats"/>
              <a:buChar char="❖"/>
              <a:defRPr sz="1162">
                <a:latin typeface="Georgia"/>
                <a:ea typeface="Georgia"/>
                <a:cs typeface="Georgia"/>
                <a:sym typeface="Georgia"/>
              </a:defRPr>
            </a:pPr>
            <a:r>
              <a:t>In accordance with the Regional Development Law, the competence of the planning region includes the promotion of economic activity in the territory of the planning region. For the provision of this competence each of the planning regions has established business centres that have a coordinating role at the regional level between state, municipality and non-governmental institutions supporting business and the area of business promotion. </a:t>
            </a:r>
          </a:p>
          <a:p>
            <a:pPr marL="0" lvl="1" indent="0" defTabSz="758951">
              <a:spcBef>
                <a:spcPts val="200"/>
              </a:spcBef>
              <a:buClr>
                <a:srgbClr val="A2A2A2"/>
              </a:buClr>
              <a:buFont typeface="Zapf Dingbats"/>
              <a:buChar char="❖"/>
              <a:defRPr sz="1162">
                <a:latin typeface="Georgia"/>
                <a:ea typeface="Georgia"/>
                <a:cs typeface="Georgia"/>
                <a:sym typeface="Georgia"/>
              </a:defRPr>
            </a:pPr>
            <a:r>
              <a:t>Business centres of the planning regions are stakeholders of a regional level or the competent involved parties, that provide a bottom-up assessment within the region about the performance of the municipality in the area of business promotion.</a:t>
            </a:r>
          </a:p>
          <a:p>
            <a:pPr marL="0" lvl="1" indent="0" defTabSz="758951">
              <a:spcBef>
                <a:spcPts val="200"/>
              </a:spcBef>
              <a:buClr>
                <a:srgbClr val="A2A2A2"/>
              </a:buClr>
              <a:buFont typeface="Zapf Dingbats"/>
              <a:buChar char="❖"/>
              <a:defRPr sz="1162">
                <a:latin typeface="Georgia"/>
                <a:ea typeface="Georgia"/>
                <a:cs typeface="Georgia"/>
                <a:sym typeface="Georgia"/>
              </a:defRPr>
            </a:pPr>
            <a:r>
              <a:t>Within the preparing of the index “Most Investment-Friendly Municipality” the planning regions nominate the TOP 3 municipalities from each region, by providing descriptive information about the following aspects:</a:t>
            </a:r>
          </a:p>
          <a:p>
            <a:pPr marL="0" lvl="1" indent="0" defTabSz="758951">
              <a:spcBef>
                <a:spcPts val="200"/>
              </a:spcBef>
              <a:buClr>
                <a:srgbClr val="A2A2A2"/>
              </a:buClr>
              <a:buFont typeface="Zapf Dingbats"/>
              <a:buChar char="❖"/>
              <a:defRPr sz="1162">
                <a:latin typeface="Georgia"/>
                <a:ea typeface="Georgia"/>
                <a:cs typeface="Georgia"/>
                <a:sym typeface="Georgia"/>
              </a:defRPr>
            </a:pPr>
            <a:r>
              <a:t>The accomplishments and achievements of the municipality in implementing the support measures for promoting entrepreneurship (including the establishment of business support infrastructure);</a:t>
            </a:r>
          </a:p>
          <a:p>
            <a:pPr marL="0" lvl="1" indent="0" defTabSz="758951">
              <a:spcBef>
                <a:spcPts val="200"/>
              </a:spcBef>
              <a:buClr>
                <a:srgbClr val="A2A2A2"/>
              </a:buClr>
              <a:buFont typeface="Zapf Dingbats"/>
              <a:buChar char="❖"/>
              <a:defRPr sz="1162">
                <a:latin typeface="Georgia"/>
                <a:ea typeface="Georgia"/>
                <a:cs typeface="Georgia"/>
                <a:sym typeface="Georgia"/>
              </a:defRPr>
            </a:pPr>
            <a:r>
              <a:t>Cooperation of the municipality with various organisations in business promotion activities.</a:t>
            </a:r>
          </a:p>
          <a:p>
            <a:pPr marL="0" indent="0" defTabSz="758951">
              <a:spcBef>
                <a:spcPts val="200"/>
              </a:spcBef>
              <a:buSzTx/>
              <a:buFontTx/>
              <a:buNone/>
              <a:defRPr sz="1162">
                <a:latin typeface="Georgia"/>
                <a:ea typeface="Georgia"/>
                <a:cs typeface="Georgia"/>
                <a:sym typeface="Georgia"/>
              </a:defRPr>
            </a:pPr>
            <a:endParaRPr/>
          </a:p>
          <a:p>
            <a:pPr marL="0" indent="0" defTabSz="758951">
              <a:spcBef>
                <a:spcPts val="200"/>
              </a:spcBef>
              <a:buSzTx/>
              <a:buFontTx/>
              <a:buNone/>
              <a:defRPr sz="1162">
                <a:latin typeface="Georgia"/>
                <a:ea typeface="Georgia"/>
                <a:cs typeface="Georgia"/>
                <a:sym typeface="Georgia"/>
              </a:defRPr>
            </a:pPr>
            <a:r>
              <a:t>Part III. The ratings of the quantitative data results and the qualitative data results are summarised using the weighted average of ratings.</a:t>
            </a:r>
          </a:p>
        </p:txBody>
      </p:sp>
      <p:pic>
        <p:nvPicPr>
          <p:cNvPr id="386" name="Picture 5" descr="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100" y="94019"/>
            <a:ext cx="1741516" cy="465514"/>
          </a:xfrm>
          <a:prstGeom prst="rect">
            <a:avLst/>
          </a:prstGeom>
          <a:ln w="12700">
            <a:miter lim="400000"/>
          </a:ln>
        </p:spPr>
      </p:pic>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 name="Index awards 2018"/>
          <p:cNvSpPr txBox="1">
            <a:spLocks noGrp="1"/>
          </p:cNvSpPr>
          <p:nvPr>
            <p:ph type="title"/>
          </p:nvPr>
        </p:nvSpPr>
        <p:spPr>
          <a:prstGeom prst="rect">
            <a:avLst/>
          </a:prstGeom>
        </p:spPr>
        <p:txBody>
          <a:bodyPr/>
          <a:lstStyle/>
          <a:p>
            <a:r>
              <a:t>Index awards 2018</a:t>
            </a:r>
          </a:p>
        </p:txBody>
      </p:sp>
      <p:graphicFrame>
        <p:nvGraphicFramePr>
          <p:cNvPr id="389" name="Table"/>
          <p:cNvGraphicFramePr/>
          <p:nvPr/>
        </p:nvGraphicFramePr>
        <p:xfrm>
          <a:off x="409575" y="3355483"/>
          <a:ext cx="8324850" cy="2933700"/>
        </p:xfrm>
        <a:graphic>
          <a:graphicData uri="http://schemas.openxmlformats.org/drawingml/2006/table">
            <a:tbl>
              <a:tblPr bandRow="1">
                <a:tableStyleId>{C7B018BB-80A7-4F77-B60F-C8B233D01FF8}</a:tableStyleId>
              </a:tblPr>
              <a:tblGrid>
                <a:gridCol w="2774950">
                  <a:extLst>
                    <a:ext uri="{9D8B030D-6E8A-4147-A177-3AD203B41FA5}">
                      <a16:colId xmlns:a16="http://schemas.microsoft.com/office/drawing/2014/main" val="20000"/>
                    </a:ext>
                  </a:extLst>
                </a:gridCol>
                <a:gridCol w="2774950">
                  <a:extLst>
                    <a:ext uri="{9D8B030D-6E8A-4147-A177-3AD203B41FA5}">
                      <a16:colId xmlns:a16="http://schemas.microsoft.com/office/drawing/2014/main" val="20001"/>
                    </a:ext>
                  </a:extLst>
                </a:gridCol>
                <a:gridCol w="2774950">
                  <a:extLst>
                    <a:ext uri="{9D8B030D-6E8A-4147-A177-3AD203B41FA5}">
                      <a16:colId xmlns:a16="http://schemas.microsoft.com/office/drawing/2014/main" val="20002"/>
                    </a:ext>
                  </a:extLst>
                </a:gridCol>
              </a:tblGrid>
              <a:tr h="279052">
                <a:tc>
                  <a:txBody>
                    <a:bodyPr/>
                    <a:lstStyle/>
                    <a:p>
                      <a:pPr algn="ctr">
                        <a:spcBef>
                          <a:spcPts val="300"/>
                        </a:spcBef>
                        <a:defRPr sz="1800">
                          <a:latin typeface="Georgia"/>
                          <a:ea typeface="Georgia"/>
                          <a:cs typeface="Georgia"/>
                          <a:sym typeface="Georgia"/>
                        </a:defRPr>
                      </a:pPr>
                      <a:r>
                        <a:t>The nomination: Regions of regional level development centre (21)</a:t>
                      </a:r>
                    </a:p>
                    <a:p>
                      <a:pPr algn="ctr">
                        <a:spcBef>
                          <a:spcPts val="300"/>
                        </a:spcBef>
                        <a:defRPr sz="1800">
                          <a:latin typeface="Georgia"/>
                          <a:ea typeface="Georgia"/>
                          <a:cs typeface="Georgia"/>
                          <a:sym typeface="Georgia"/>
                        </a:defRPr>
                      </a:pPr>
                      <a:endParaRPr/>
                    </a:p>
                    <a:p>
                      <a:pPr algn="ctr">
                        <a:spcBef>
                          <a:spcPts val="300"/>
                        </a:spcBef>
                        <a:defRPr sz="1800">
                          <a:latin typeface="Georgia"/>
                          <a:ea typeface="Georgia"/>
                          <a:cs typeface="Georgia"/>
                          <a:sym typeface="Georgia"/>
                        </a:defRPr>
                      </a:pPr>
                      <a:r>
                        <a:t>Aizkraukle region</a:t>
                      </a:r>
                    </a:p>
                    <a:p>
                      <a:pPr algn="ctr">
                        <a:spcBef>
                          <a:spcPts val="300"/>
                        </a:spcBef>
                        <a:defRPr sz="1800">
                          <a:latin typeface="Georgia"/>
                          <a:ea typeface="Georgia"/>
                          <a:cs typeface="Georgia"/>
                          <a:sym typeface="Georgia"/>
                        </a:defRPr>
                      </a:pPr>
                      <a:r>
                        <a:t>Dobele region</a:t>
                      </a:r>
                    </a:p>
                    <a:p>
                      <a:pPr algn="ctr">
                        <a:spcBef>
                          <a:spcPts val="300"/>
                        </a:spcBef>
                        <a:defRPr sz="1800">
                          <a:latin typeface="Georgia"/>
                          <a:ea typeface="Georgia"/>
                          <a:cs typeface="Georgia"/>
                          <a:sym typeface="Georgia"/>
                        </a:defRPr>
                      </a:pPr>
                      <a:r>
                        <a:t>Kuldīga region</a:t>
                      </a:r>
                    </a:p>
                    <a:p>
                      <a:pPr algn="ctr">
                        <a:spcBef>
                          <a:spcPts val="300"/>
                        </a:spcBef>
                        <a:defRPr sz="1800">
                          <a:latin typeface="Georgia"/>
                          <a:ea typeface="Georgia"/>
                          <a:cs typeface="Georgia"/>
                          <a:sym typeface="Georgia"/>
                        </a:defRPr>
                      </a:pPr>
                      <a:r>
                        <a:t>Special success in Madona and Gulbene regions</a:t>
                      </a:r>
                    </a:p>
                  </a:txBody>
                  <a:tcPr marL="63500" marR="63500" marT="0" marB="0" horzOverflow="overflow">
                    <a:lnL w="6350">
                      <a:solidFill>
                        <a:srgbClr val="CBCBCB"/>
                      </a:solidFill>
                      <a:miter lim="400000"/>
                    </a:lnL>
                    <a:lnR w="6350">
                      <a:solidFill>
                        <a:srgbClr val="CBCBCB"/>
                      </a:solidFill>
                      <a:miter lim="400000"/>
                    </a:lnR>
                    <a:lnT w="6350">
                      <a:solidFill>
                        <a:srgbClr val="CBCBCB"/>
                      </a:solidFill>
                      <a:miter lim="400000"/>
                    </a:lnT>
                    <a:lnB w="6350">
                      <a:solidFill>
                        <a:srgbClr val="CBCBCB"/>
                      </a:solidFill>
                      <a:miter lim="400000"/>
                    </a:lnB>
                  </a:tcPr>
                </a:tc>
                <a:tc>
                  <a:txBody>
                    <a:bodyPr/>
                    <a:lstStyle/>
                    <a:p>
                      <a:pPr algn="ctr">
                        <a:spcBef>
                          <a:spcPts val="300"/>
                        </a:spcBef>
                        <a:defRPr sz="1800">
                          <a:latin typeface="Georgia"/>
                          <a:ea typeface="Georgia"/>
                          <a:cs typeface="Georgia"/>
                          <a:sym typeface="Georgia"/>
                        </a:defRPr>
                      </a:pPr>
                      <a:r>
                        <a:t>The nomination: Regions of local level development centre (89)</a:t>
                      </a:r>
                    </a:p>
                    <a:p>
                      <a:pPr algn="ctr">
                        <a:spcBef>
                          <a:spcPts val="300"/>
                        </a:spcBef>
                        <a:defRPr sz="1800">
                          <a:latin typeface="Georgia"/>
                          <a:ea typeface="Georgia"/>
                          <a:cs typeface="Georgia"/>
                          <a:sym typeface="Georgia"/>
                        </a:defRPr>
                      </a:pPr>
                      <a:endParaRPr/>
                    </a:p>
                    <a:p>
                      <a:pPr algn="ctr">
                        <a:spcBef>
                          <a:spcPts val="300"/>
                        </a:spcBef>
                        <a:defRPr sz="1800">
                          <a:latin typeface="Georgia"/>
                          <a:ea typeface="Georgia"/>
                          <a:cs typeface="Georgia"/>
                          <a:sym typeface="Georgia"/>
                        </a:defRPr>
                      </a:pPr>
                      <a:r>
                        <a:t>Mārupe region</a:t>
                      </a:r>
                    </a:p>
                    <a:p>
                      <a:pPr algn="ctr">
                        <a:spcBef>
                          <a:spcPts val="300"/>
                        </a:spcBef>
                        <a:defRPr sz="1800">
                          <a:latin typeface="Georgia"/>
                          <a:ea typeface="Georgia"/>
                          <a:cs typeface="Georgia"/>
                          <a:sym typeface="Georgia"/>
                        </a:defRPr>
                      </a:pPr>
                      <a:r>
                        <a:t>Olaine region</a:t>
                      </a:r>
                    </a:p>
                    <a:p>
                      <a:pPr algn="ctr">
                        <a:spcBef>
                          <a:spcPts val="300"/>
                        </a:spcBef>
                        <a:defRPr sz="1800">
                          <a:latin typeface="Georgia"/>
                          <a:ea typeface="Georgia"/>
                          <a:cs typeface="Georgia"/>
                          <a:sym typeface="Georgia"/>
                        </a:defRPr>
                      </a:pPr>
                      <a:r>
                        <a:t>Jelgava region</a:t>
                      </a:r>
                    </a:p>
                  </a:txBody>
                  <a:tcPr marL="63500" marR="63500" marT="0" marB="0" horzOverflow="overflow">
                    <a:lnL w="6350">
                      <a:solidFill>
                        <a:srgbClr val="CBCBCB"/>
                      </a:solidFill>
                      <a:miter lim="400000"/>
                    </a:lnL>
                    <a:lnR w="6350">
                      <a:solidFill>
                        <a:srgbClr val="CBCBCB"/>
                      </a:solidFill>
                      <a:miter lim="400000"/>
                    </a:lnR>
                    <a:lnT w="6350">
                      <a:solidFill>
                        <a:srgbClr val="CBCBCB"/>
                      </a:solidFill>
                      <a:miter lim="400000"/>
                    </a:lnT>
                    <a:lnB w="6350">
                      <a:solidFill>
                        <a:srgbClr val="CBCBCB"/>
                      </a:solidFill>
                      <a:miter lim="400000"/>
                    </a:lnB>
                  </a:tcPr>
                </a:tc>
                <a:tc>
                  <a:txBody>
                    <a:bodyPr/>
                    <a:lstStyle/>
                    <a:p>
                      <a:pPr algn="ctr">
                        <a:spcBef>
                          <a:spcPts val="300"/>
                        </a:spcBef>
                        <a:defRPr sz="1800"/>
                      </a:pPr>
                      <a:r>
                        <a:rPr>
                          <a:latin typeface="Georgia"/>
                          <a:ea typeface="Georgia"/>
                          <a:cs typeface="Georgia"/>
                          <a:sym typeface="Georgia"/>
                        </a:rPr>
                        <a:t>The nomination: National level development centres of the Republic’s cities (9)
Ventspils
Valmiera
Liepāja</a:t>
                      </a:r>
                    </a:p>
                  </a:txBody>
                  <a:tcPr marL="63500" marR="63500" marT="0" marB="0" horzOverflow="overflow">
                    <a:lnL w="6350">
                      <a:solidFill>
                        <a:srgbClr val="CBCBCB"/>
                      </a:solidFill>
                      <a:miter lim="400000"/>
                    </a:lnL>
                    <a:lnR w="6350">
                      <a:solidFill>
                        <a:srgbClr val="CBCBCB"/>
                      </a:solidFill>
                      <a:miter lim="400000"/>
                    </a:lnR>
                    <a:lnT w="6350">
                      <a:solidFill>
                        <a:srgbClr val="CBCBCB"/>
                      </a:solidFill>
                      <a:miter lim="400000"/>
                    </a:lnT>
                    <a:lnB w="6350">
                      <a:solidFill>
                        <a:srgbClr val="CBCBCB"/>
                      </a:solidFill>
                      <a:miter lim="400000"/>
                    </a:lnB>
                  </a:tcPr>
                </a:tc>
                <a:extLst>
                  <a:ext uri="{0D108BD9-81ED-4DB2-BD59-A6C34878D82A}">
                    <a16:rowId xmlns:a16="http://schemas.microsoft.com/office/drawing/2014/main" val="10000"/>
                  </a:ext>
                </a:extLst>
              </a:tr>
            </a:tbl>
          </a:graphicData>
        </a:graphic>
      </p:graphicFrame>
      <p:pic>
        <p:nvPicPr>
          <p:cNvPr id="390" name="Ventspils pilsēta 1.vieta.png" descr="Ventspils pilsēta 1.vieta.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110580" y="1477486"/>
            <a:ext cx="927101" cy="1236483"/>
          </a:xfrm>
          <a:prstGeom prst="rect">
            <a:avLst/>
          </a:prstGeom>
          <a:ln w="3175">
            <a:solidFill>
              <a:srgbClr val="535353"/>
            </a:solidFill>
            <a:miter lim="400000"/>
          </a:ln>
          <a:effectLst>
            <a:outerShdw blurRad="355600" rotWithShape="0">
              <a:srgbClr val="000000">
                <a:alpha val="75000"/>
              </a:srgbClr>
            </a:outerShdw>
          </a:effectLst>
        </p:spPr>
      </p:pic>
      <p:pic>
        <p:nvPicPr>
          <p:cNvPr id="391" name="Valmieras pilsēta 2.vieta.png" descr="Valmieras pilsēta 2.vieta.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70839" y="1477486"/>
            <a:ext cx="927101" cy="1236483"/>
          </a:xfrm>
          <a:prstGeom prst="rect">
            <a:avLst/>
          </a:prstGeom>
          <a:ln w="3175">
            <a:solidFill>
              <a:srgbClr val="535353"/>
            </a:solidFill>
            <a:miter lim="400000"/>
          </a:ln>
          <a:effectLst>
            <a:outerShdw blurRad="355600" rotWithShape="0">
              <a:srgbClr val="000000">
                <a:alpha val="75000"/>
              </a:srgbClr>
            </a:outerShdw>
          </a:effectLst>
        </p:spPr>
      </p:pic>
      <p:pic>
        <p:nvPicPr>
          <p:cNvPr id="392" name="Olaine 2.vieta.png" descr="Olaine 2.vieta.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64000" y="1477486"/>
            <a:ext cx="927100" cy="1236483"/>
          </a:xfrm>
          <a:prstGeom prst="rect">
            <a:avLst/>
          </a:prstGeom>
          <a:ln w="3175">
            <a:solidFill>
              <a:srgbClr val="535353"/>
            </a:solidFill>
            <a:miter lim="400000"/>
          </a:ln>
          <a:effectLst>
            <a:outerShdw blurRad="355600" rotWithShape="0">
              <a:srgbClr val="000000">
                <a:alpha val="75000"/>
              </a:srgbClr>
            </a:outerShdw>
          </a:effectLst>
        </p:spPr>
      </p:pic>
      <p:pic>
        <p:nvPicPr>
          <p:cNvPr id="393" name="Mārupe 1.vieta.png" descr="Mārupe 1.vieta.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0320" y="1477486"/>
            <a:ext cx="927101" cy="1236483"/>
          </a:xfrm>
          <a:prstGeom prst="rect">
            <a:avLst/>
          </a:prstGeom>
          <a:ln w="3175">
            <a:solidFill>
              <a:srgbClr val="535353"/>
            </a:solidFill>
            <a:miter lim="400000"/>
          </a:ln>
          <a:effectLst>
            <a:outerShdw blurRad="355600" rotWithShape="0">
              <a:srgbClr val="000000">
                <a:alpha val="75000"/>
              </a:srgbClr>
            </a:outerShdw>
          </a:effectLst>
        </p:spPr>
      </p:pic>
      <p:pic>
        <p:nvPicPr>
          <p:cNvPr id="394" name="Liepājas pilsēta 3.vieta.png" descr="Liepājas pilsēta 3.vieta.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017420" y="1477486"/>
            <a:ext cx="927101" cy="1236483"/>
          </a:xfrm>
          <a:prstGeom prst="rect">
            <a:avLst/>
          </a:prstGeom>
          <a:ln w="3175">
            <a:solidFill>
              <a:srgbClr val="535353"/>
            </a:solidFill>
            <a:miter lim="400000"/>
          </a:ln>
          <a:effectLst>
            <a:outerShdw blurRad="355600" rotWithShape="0">
              <a:srgbClr val="000000">
                <a:alpha val="75000"/>
              </a:srgbClr>
            </a:outerShdw>
          </a:effectLst>
        </p:spPr>
      </p:pic>
      <p:pic>
        <p:nvPicPr>
          <p:cNvPr id="395" name="Kuldīga 3.vieta.png" descr="Kuldīga 3.vieta.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877679" y="1477486"/>
            <a:ext cx="927101" cy="1236483"/>
          </a:xfrm>
          <a:prstGeom prst="rect">
            <a:avLst/>
          </a:prstGeom>
          <a:ln w="3175">
            <a:solidFill>
              <a:srgbClr val="535353"/>
            </a:solidFill>
            <a:miter lim="400000"/>
          </a:ln>
          <a:effectLst>
            <a:outerShdw blurRad="355600" rotWithShape="0">
              <a:srgbClr val="000000">
                <a:alpha val="75000"/>
              </a:srgbClr>
            </a:outerShdw>
          </a:effectLst>
        </p:spPr>
      </p:pic>
      <p:pic>
        <p:nvPicPr>
          <p:cNvPr id="396" name="Jelgavas nov. 3.vieta.png" descr="Jelgavas nov. 3.vieta.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203740" y="1477486"/>
            <a:ext cx="927101" cy="1236483"/>
          </a:xfrm>
          <a:prstGeom prst="rect">
            <a:avLst/>
          </a:prstGeom>
          <a:ln w="3175">
            <a:solidFill>
              <a:srgbClr val="535353"/>
            </a:solidFill>
            <a:miter lim="400000"/>
          </a:ln>
          <a:effectLst>
            <a:outerShdw blurRad="355600" rotWithShape="0">
              <a:srgbClr val="000000">
                <a:alpha val="75000"/>
              </a:srgbClr>
            </a:outerShdw>
          </a:effectLst>
        </p:spPr>
      </p:pic>
      <p:pic>
        <p:nvPicPr>
          <p:cNvPr id="397" name="Dobele 1.vieta.png" descr="Dobele 1.vieta.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924259" y="1477486"/>
            <a:ext cx="927101" cy="1236483"/>
          </a:xfrm>
          <a:prstGeom prst="rect">
            <a:avLst/>
          </a:prstGeom>
          <a:ln w="3175">
            <a:solidFill>
              <a:srgbClr val="535353"/>
            </a:solidFill>
            <a:miter lim="400000"/>
          </a:ln>
          <a:effectLst>
            <a:outerShdw blurRad="355600" rotWithShape="0">
              <a:srgbClr val="000000">
                <a:alpha val="75000"/>
              </a:srgbClr>
            </a:outerShdw>
          </a:effectLst>
        </p:spPr>
      </p:pic>
      <p:pic>
        <p:nvPicPr>
          <p:cNvPr id="398" name="Aizkraukle 2.vieta.png" descr="Aizkraukle 2.vieta.png"/>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157159" y="1477486"/>
            <a:ext cx="927101" cy="1236483"/>
          </a:xfrm>
          <a:prstGeom prst="rect">
            <a:avLst/>
          </a:prstGeom>
          <a:ln w="3175">
            <a:solidFill>
              <a:srgbClr val="535353"/>
            </a:solidFill>
            <a:miter lim="400000"/>
          </a:ln>
          <a:effectLst>
            <a:outerShdw blurRad="355600" rotWithShape="0">
              <a:srgbClr val="000000">
                <a:alpha val="75000"/>
              </a:srgbClr>
            </a:outerShdw>
          </a:effectLst>
        </p:spPr>
      </p:pic>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0" name="KARTE.JPG" descr="KARTE.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188121" y="4165945"/>
            <a:ext cx="3892231" cy="2315878"/>
          </a:xfrm>
          <a:prstGeom prst="rect">
            <a:avLst/>
          </a:prstGeom>
          <a:ln w="12700">
            <a:miter lim="400000"/>
          </a:ln>
        </p:spPr>
      </p:pic>
      <p:sp>
        <p:nvSpPr>
          <p:cNvPr id="401" name="Title 1"/>
          <p:cNvSpPr txBox="1">
            <a:spLocks noGrp="1"/>
          </p:cNvSpPr>
          <p:nvPr>
            <p:ph type="title"/>
          </p:nvPr>
        </p:nvSpPr>
        <p:spPr>
          <a:xfrm>
            <a:off x="457200" y="427037"/>
            <a:ext cx="8229600" cy="1143001"/>
          </a:xfrm>
          <a:prstGeom prst="rect">
            <a:avLst/>
          </a:prstGeom>
        </p:spPr>
        <p:txBody>
          <a:bodyPr/>
          <a:lstStyle/>
          <a:p>
            <a:r>
              <a:t>Other regional activities and iniciatives</a:t>
            </a:r>
          </a:p>
        </p:txBody>
      </p:sp>
      <p:sp>
        <p:nvSpPr>
          <p:cNvPr id="402" name="Content Placeholder 2"/>
          <p:cNvSpPr txBox="1">
            <a:spLocks noGrp="1"/>
          </p:cNvSpPr>
          <p:nvPr>
            <p:ph type="body" idx="1"/>
          </p:nvPr>
        </p:nvSpPr>
        <p:spPr>
          <a:xfrm>
            <a:off x="457200" y="1473200"/>
            <a:ext cx="8229600" cy="5126336"/>
          </a:xfrm>
          <a:prstGeom prst="rect">
            <a:avLst/>
          </a:prstGeom>
        </p:spPr>
        <p:txBody>
          <a:bodyPr/>
          <a:lstStyle/>
          <a:p>
            <a:pPr marL="150018" indent="-150018" algn="just">
              <a:spcBef>
                <a:spcPts val="300"/>
              </a:spcBef>
              <a:defRPr sz="1400">
                <a:latin typeface="Georgia"/>
                <a:ea typeface="Georgia"/>
                <a:cs typeface="Georgia"/>
                <a:sym typeface="Georgia"/>
              </a:defRPr>
            </a:pPr>
            <a:r>
              <a:t>Planning region level (5)</a:t>
            </a:r>
          </a:p>
          <a:p>
            <a:pPr marL="607218" lvl="1" indent="-150018" algn="just">
              <a:spcBef>
                <a:spcPts val="300"/>
              </a:spcBef>
              <a:buChar char="•"/>
              <a:defRPr sz="1400">
                <a:latin typeface="Georgia"/>
                <a:ea typeface="Georgia"/>
                <a:cs typeface="Georgia"/>
                <a:sym typeface="Georgia"/>
              </a:defRPr>
            </a:pPr>
            <a:r>
              <a:t>Planning regions are responsible for promoting economic activity in the planning region's territory. In each of the planning regions, there are business centres in place which have a coordinating role at regional level between institutions, local government and non-governmental sector and entrepreneurship.</a:t>
            </a:r>
          </a:p>
          <a:p>
            <a:pPr marL="607218" lvl="1" indent="-150018" algn="just">
              <a:spcBef>
                <a:spcPts val="300"/>
              </a:spcBef>
              <a:buChar char="•"/>
              <a:defRPr sz="1400">
                <a:latin typeface="Georgia"/>
                <a:ea typeface="Georgia"/>
                <a:cs typeface="Georgia"/>
                <a:sym typeface="Georgia"/>
              </a:defRPr>
            </a:pPr>
            <a:r>
              <a:t>The business centres of the planning regions are the regional stakeholder to provide a bottom-up assessment of municipal performance in business promotion within the regions. Main activities:</a:t>
            </a:r>
          </a:p>
          <a:p>
            <a:pPr marL="1064418" lvl="2" indent="-150018" algn="just">
              <a:spcBef>
                <a:spcPts val="300"/>
              </a:spcBef>
              <a:defRPr sz="1400">
                <a:latin typeface="Georgia"/>
                <a:ea typeface="Georgia"/>
                <a:cs typeface="Georgia"/>
                <a:sym typeface="Georgia"/>
              </a:defRPr>
            </a:pPr>
            <a:r>
              <a:t>Grant programs, access lo finance and loans;</a:t>
            </a:r>
          </a:p>
          <a:p>
            <a:pPr marL="1064418" lvl="2" indent="-150018" algn="just">
              <a:spcBef>
                <a:spcPts val="300"/>
              </a:spcBef>
              <a:defRPr sz="1400">
                <a:latin typeface="Georgia"/>
                <a:ea typeface="Georgia"/>
                <a:cs typeface="Georgia"/>
                <a:sym typeface="Georgia"/>
              </a:defRPr>
            </a:pPr>
            <a:r>
              <a:t>Business incubators;</a:t>
            </a:r>
          </a:p>
          <a:p>
            <a:pPr marL="1064418" lvl="2" indent="-150018" algn="just">
              <a:spcBef>
                <a:spcPts val="300"/>
              </a:spcBef>
              <a:defRPr sz="1400">
                <a:latin typeface="Georgia"/>
                <a:ea typeface="Georgia"/>
                <a:cs typeface="Georgia"/>
                <a:sym typeface="Georgia"/>
              </a:defRPr>
            </a:pPr>
            <a:r>
              <a:t>Regional business forums, awards, events and fairs;</a:t>
            </a:r>
          </a:p>
          <a:p>
            <a:pPr marL="1064418" lvl="2" indent="-150018" algn="just">
              <a:spcBef>
                <a:spcPts val="300"/>
              </a:spcBef>
              <a:defRPr sz="1400">
                <a:latin typeface="Georgia"/>
                <a:ea typeface="Georgia"/>
                <a:cs typeface="Georgia"/>
                <a:sym typeface="Georgia"/>
              </a:defRPr>
            </a:pPr>
            <a:r>
              <a:t>Permanent dialog structures.</a:t>
            </a:r>
          </a:p>
          <a:p>
            <a:pPr marL="150018" indent="-150018" algn="just">
              <a:spcBef>
                <a:spcPts val="300"/>
              </a:spcBef>
              <a:defRPr sz="1400">
                <a:latin typeface="Georgia"/>
                <a:ea typeface="Georgia"/>
                <a:cs typeface="Georgia"/>
                <a:sym typeface="Georgia"/>
              </a:defRPr>
            </a:pPr>
            <a:r>
              <a:t>Municipality level (119)</a:t>
            </a:r>
          </a:p>
          <a:p>
            <a:pPr marL="607218" lvl="1" indent="-150018" algn="just">
              <a:spcBef>
                <a:spcPts val="300"/>
              </a:spcBef>
              <a:buChar char="•"/>
              <a:defRPr sz="1400">
                <a:latin typeface="Georgia"/>
                <a:ea typeface="Georgia"/>
                <a:cs typeface="Georgia"/>
                <a:sym typeface="Georgia"/>
              </a:defRPr>
            </a:pPr>
            <a:r>
              <a:t>Youth empoyment, workplace based training;</a:t>
            </a:r>
          </a:p>
          <a:p>
            <a:pPr marL="607218" lvl="1" indent="-150018" algn="just">
              <a:spcBef>
                <a:spcPts val="300"/>
              </a:spcBef>
              <a:buChar char="•"/>
              <a:defRPr sz="1400">
                <a:latin typeface="Georgia"/>
                <a:ea typeface="Georgia"/>
                <a:cs typeface="Georgia"/>
                <a:sym typeface="Georgia"/>
              </a:defRPr>
            </a:pPr>
            <a:r>
              <a:t>Couching and mentoring;</a:t>
            </a:r>
          </a:p>
          <a:p>
            <a:pPr marL="607218" lvl="1" indent="-150018" algn="just">
              <a:spcBef>
                <a:spcPts val="300"/>
              </a:spcBef>
              <a:buChar char="•"/>
              <a:defRPr sz="1400">
                <a:latin typeface="Georgia"/>
                <a:ea typeface="Georgia"/>
                <a:cs typeface="Georgia"/>
                <a:sym typeface="Georgia"/>
              </a:defRPr>
            </a:pPr>
            <a:r>
              <a:t>Business localiozation;</a:t>
            </a:r>
          </a:p>
          <a:p>
            <a:pPr marL="607218" lvl="1" indent="-150018" algn="just">
              <a:spcBef>
                <a:spcPts val="300"/>
              </a:spcBef>
              <a:buChar char="•"/>
              <a:defRPr sz="1400">
                <a:latin typeface="Georgia"/>
                <a:ea typeface="Georgia"/>
                <a:cs typeface="Georgia"/>
                <a:sym typeface="Georgia"/>
              </a:defRPr>
            </a:pPr>
            <a:r>
              <a:t>Infrastructure development;</a:t>
            </a:r>
          </a:p>
          <a:p>
            <a:pPr marL="607218" lvl="1" indent="-150018" algn="just">
              <a:spcBef>
                <a:spcPts val="300"/>
              </a:spcBef>
              <a:buChar char="•"/>
              <a:defRPr sz="1400">
                <a:latin typeface="Georgia"/>
                <a:ea typeface="Georgia"/>
                <a:cs typeface="Georgia"/>
                <a:sym typeface="Georgia"/>
              </a:defRPr>
            </a:pPr>
            <a:r>
              <a:t>Promotion of digitalization and energo efficiency;</a:t>
            </a:r>
          </a:p>
          <a:p>
            <a:pPr marL="607218" lvl="1" indent="-150018" algn="just">
              <a:spcBef>
                <a:spcPts val="300"/>
              </a:spcBef>
              <a:buChar char="•"/>
              <a:defRPr sz="1400">
                <a:latin typeface="Georgia"/>
                <a:ea typeface="Georgia"/>
                <a:cs typeface="Georgia"/>
                <a:sym typeface="Georgia"/>
              </a:defRPr>
            </a:pPr>
            <a:r>
              <a:t>Real estate tax discounts.</a:t>
            </a:r>
          </a:p>
        </p:txBody>
      </p:sp>
      <p:pic>
        <p:nvPicPr>
          <p:cNvPr id="403" name="Picture 5" descr="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100" y="94019"/>
            <a:ext cx="1741516" cy="465514"/>
          </a:xfrm>
          <a:prstGeom prst="rect">
            <a:avLst/>
          </a:prstGeom>
          <a:ln w="12700">
            <a:miter lim="400000"/>
          </a:ln>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5" name="titul-2group.pdf" descr="titul-2group.pdf"/>
          <p:cNvPicPr>
            <a:picLocks noChangeAspect="1"/>
          </p:cNvPicPr>
          <p:nvPr/>
        </p:nvPicPr>
        <p:blipFill>
          <a:blip r:embed="rId2">
            <a:alphaModFix amt="17774"/>
            <a:extLst/>
          </a:blip>
          <a:stretch>
            <a:fillRect/>
          </a:stretch>
        </p:blipFill>
        <p:spPr>
          <a:xfrm>
            <a:off x="-1454201" y="-9511687"/>
            <a:ext cx="12700001" cy="16585886"/>
          </a:xfrm>
          <a:prstGeom prst="rect">
            <a:avLst/>
          </a:prstGeom>
          <a:ln w="12700">
            <a:miter lim="400000"/>
          </a:ln>
        </p:spPr>
      </p:pic>
      <p:sp>
        <p:nvSpPr>
          <p:cNvPr id="406" name="Title 1"/>
          <p:cNvSpPr txBox="1">
            <a:spLocks noGrp="1"/>
          </p:cNvSpPr>
          <p:nvPr>
            <p:ph type="ctrTitle"/>
          </p:nvPr>
        </p:nvSpPr>
        <p:spPr>
          <a:xfrm>
            <a:off x="685799" y="1241425"/>
            <a:ext cx="7772401" cy="1470025"/>
          </a:xfrm>
          <a:prstGeom prst="rect">
            <a:avLst/>
          </a:prstGeom>
        </p:spPr>
        <p:txBody>
          <a:bodyPr/>
          <a:lstStyle/>
          <a:p>
            <a:r>
              <a:t>Contact me:</a:t>
            </a:r>
          </a:p>
        </p:txBody>
      </p:sp>
      <p:sp>
        <p:nvSpPr>
          <p:cNvPr id="407" name="Content Placeholder 2"/>
          <p:cNvSpPr txBox="1">
            <a:spLocks noGrp="1"/>
          </p:cNvSpPr>
          <p:nvPr>
            <p:ph type="subTitle" sz="half" idx="1"/>
          </p:nvPr>
        </p:nvSpPr>
        <p:spPr>
          <a:xfrm>
            <a:off x="960404" y="2562224"/>
            <a:ext cx="7223192" cy="2450043"/>
          </a:xfrm>
          <a:prstGeom prst="rect">
            <a:avLst/>
          </a:prstGeom>
        </p:spPr>
        <p:txBody>
          <a:bodyPr/>
          <a:lstStyle/>
          <a:p>
            <a:pPr>
              <a:spcBef>
                <a:spcPts val="0"/>
              </a:spcBef>
              <a:defRPr sz="3000" b="1">
                <a:solidFill>
                  <a:srgbClr val="000000"/>
                </a:solidFill>
                <a:latin typeface="Georgia"/>
                <a:ea typeface="Georgia"/>
                <a:cs typeface="Georgia"/>
                <a:sym typeface="Georgia"/>
              </a:defRPr>
            </a:pPr>
            <a:r>
              <a:t>Eduards Filippovs</a:t>
            </a:r>
          </a:p>
          <a:p>
            <a:pPr>
              <a:spcBef>
                <a:spcPts val="0"/>
              </a:spcBef>
              <a:defRPr sz="3000" b="1">
                <a:solidFill>
                  <a:srgbClr val="000000"/>
                </a:solidFill>
                <a:latin typeface="Georgia"/>
                <a:ea typeface="Georgia"/>
                <a:cs typeface="Georgia"/>
                <a:sym typeface="Georgia"/>
              </a:defRPr>
            </a:pPr>
            <a:r>
              <a:t>Business Union of Latvia, Chairman</a:t>
            </a:r>
          </a:p>
          <a:p>
            <a:pPr>
              <a:spcBef>
                <a:spcPts val="0"/>
              </a:spcBef>
              <a:defRPr sz="3000" b="1">
                <a:solidFill>
                  <a:srgbClr val="000000"/>
                </a:solidFill>
                <a:latin typeface="Georgia"/>
                <a:ea typeface="Georgia"/>
                <a:cs typeface="Georgia"/>
                <a:sym typeface="Georgia"/>
              </a:defRPr>
            </a:pPr>
            <a:r>
              <a:t>eduards.filippovs@savieniba.lv</a:t>
            </a:r>
          </a:p>
          <a:p>
            <a:pPr>
              <a:spcBef>
                <a:spcPts val="0"/>
              </a:spcBef>
              <a:defRPr sz="3000" b="1">
                <a:solidFill>
                  <a:srgbClr val="000000"/>
                </a:solidFill>
                <a:latin typeface="Georgia"/>
                <a:ea typeface="Georgia"/>
                <a:cs typeface="Georgia"/>
                <a:sym typeface="Georgia"/>
              </a:defRPr>
            </a:pPr>
            <a:r>
              <a:rPr>
                <a:hlinkClick r:id="rId3"/>
              </a:rPr>
              <a:t>www.savieniba.lv</a:t>
            </a:r>
          </a:p>
          <a:p>
            <a:pPr>
              <a:spcBef>
                <a:spcPts val="0"/>
              </a:spcBef>
              <a:defRPr sz="3000" b="1">
                <a:solidFill>
                  <a:srgbClr val="000000"/>
                </a:solidFill>
                <a:latin typeface="Georgia"/>
                <a:ea typeface="Georgia"/>
                <a:cs typeface="Georgia"/>
                <a:sym typeface="Georgia"/>
              </a:defRPr>
            </a:pPr>
            <a:r>
              <a:rPr u="sng">
                <a:solidFill>
                  <a:srgbClr val="0000FF"/>
                </a:solidFill>
                <a:uFill>
                  <a:solidFill>
                    <a:srgbClr val="0000FF"/>
                  </a:solidFill>
                </a:uFill>
                <a:hlinkClick r:id="rId4"/>
              </a:rPr>
              <a:t>www.mazabiznesadiena.lv</a:t>
            </a:r>
          </a:p>
        </p:txBody>
      </p:sp>
      <p:pic>
        <p:nvPicPr>
          <p:cNvPr id="408" name="Picture 5" descr="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576" y="92075"/>
            <a:ext cx="1741516" cy="465515"/>
          </a:xfrm>
          <a:prstGeom prst="rect">
            <a:avLst/>
          </a:prstGeom>
          <a:ln w="12700">
            <a:miter lim="400000"/>
          </a:ln>
        </p:spPr>
      </p:pic>
      <p:pic>
        <p:nvPicPr>
          <p:cNvPr id="409" name="image8.tif" descr="image8.tif"/>
          <p:cNvPicPr>
            <a:picLocks noChangeAspect="1"/>
          </p:cNvPicPr>
          <p:nvPr/>
        </p:nvPicPr>
        <p:blipFill>
          <a:blip r:embed="rId6">
            <a:extLst/>
          </a:blip>
          <a:stretch>
            <a:fillRect/>
          </a:stretch>
        </p:blipFill>
        <p:spPr>
          <a:xfrm>
            <a:off x="3496845" y="568614"/>
            <a:ext cx="2150310" cy="1012888"/>
          </a:xfrm>
          <a:prstGeom prst="rect">
            <a:avLst/>
          </a:prstGeom>
          <a:ln w="12700">
            <a:miter lim="400000"/>
          </a:ln>
        </p:spPr>
      </p:pic>
      <p:pic>
        <p:nvPicPr>
          <p:cNvPr id="410" name="image4.png" descr="image4.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865389" y="4997506"/>
            <a:ext cx="1413222" cy="1434570"/>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TotalTime>
  <Words>1569</Words>
  <Application>Microsoft Macintosh PowerPoint</Application>
  <PresentationFormat>On-screen Show (4:3)</PresentationFormat>
  <Paragraphs>162</Paragraphs>
  <Slides>31</Slides>
  <Notes>5</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Arial</vt:lpstr>
      <vt:lpstr>Arial Narrow</vt:lpstr>
      <vt:lpstr>Calibri</vt:lpstr>
      <vt:lpstr>Georgia</vt:lpstr>
      <vt:lpstr>Palatino</vt:lpstr>
      <vt:lpstr>Zapf Dingbats</vt:lpstr>
      <vt:lpstr>Office Theme</vt:lpstr>
      <vt:lpstr>SME STRATEGIES AND ITS IMPACT ON REGIONAL SMEs in LATVIA Qazakh, June 17</vt:lpstr>
      <vt:lpstr>Agenda</vt:lpstr>
      <vt:lpstr>About Business union of Latvia</vt:lpstr>
      <vt:lpstr>PowerPoint Presentation</vt:lpstr>
      <vt:lpstr>PowerPoint Presentation</vt:lpstr>
      <vt:lpstr>PowerPoint Presentation</vt:lpstr>
      <vt:lpstr>PowerPoint Presentation</vt:lpstr>
      <vt:lpstr>PowerPoint Presentation</vt:lpstr>
      <vt:lpstr>Initiative “Support Small Business!”</vt:lpstr>
      <vt:lpstr>Origin of the initiative</vt:lpstr>
      <vt:lpstr>Idea</vt:lpstr>
      <vt:lpstr>Awards</vt:lpstr>
      <vt:lpstr>PowerPoint Presentation</vt:lpstr>
      <vt:lpstr>Main pillars</vt:lpstr>
      <vt:lpstr>Business seminars in biggest cities of Latvia “Mazā biznesa pēcpusdiena/Small business afternoon”</vt:lpstr>
      <vt:lpstr>One main annual event in the capital  “Mazā biznesa diena Rīgā un visā Latvijā”</vt:lpstr>
      <vt:lpstr>One main annual event in the capital  “Mazā biznesa diena Rīgā un visā Latvijā”</vt:lpstr>
      <vt:lpstr>Web platform www.mazabiznesadiena.lv</vt:lpstr>
      <vt:lpstr>Power of social media</vt:lpstr>
      <vt:lpstr>More than 3000 Small Business Posters</vt:lpstr>
      <vt:lpstr>Evaluate your entrepreneur DNA!</vt:lpstr>
      <vt:lpstr>Markets, events and more to celebrate Small Business Day</vt:lpstr>
      <vt:lpstr>Powe of Media</vt:lpstr>
      <vt:lpstr>PowerPoint Presentation</vt:lpstr>
      <vt:lpstr>PowerPoint Presentation</vt:lpstr>
      <vt:lpstr>Next step more regional. Index  „Most Investment-Friendly Municipality“</vt:lpstr>
      <vt:lpstr>Purpose</vt:lpstr>
      <vt:lpstr>Methodology</vt:lpstr>
      <vt:lpstr>Index awards 2018</vt:lpstr>
      <vt:lpstr>Other regional activities and iniciatives</vt:lpstr>
      <vt:lpstr>Contact me:</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SME STRATEGIES AND ITS IMPACT ON REGIONAL SMEs in LATVIA Qazakh, June 17</dc:title>
  <cp:lastModifiedBy>Microsoft Office User</cp:lastModifiedBy>
  <cp:revision>2</cp:revision>
  <dcterms:modified xsi:type="dcterms:W3CDTF">2019-06-05T08:01:20Z</dcterms:modified>
</cp:coreProperties>
</file>